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9" r:id="rId3"/>
    <p:sldId id="260" r:id="rId4"/>
    <p:sldId id="261" r:id="rId5"/>
    <p:sldId id="262" r:id="rId6"/>
    <p:sldId id="263" r:id="rId7"/>
    <p:sldId id="266" r:id="rId8"/>
    <p:sldId id="265" r:id="rId9"/>
    <p:sldId id="267" r:id="rId10"/>
    <p:sldId id="269" r:id="rId11"/>
    <p:sldId id="270" r:id="rId12"/>
    <p:sldId id="271" r:id="rId13"/>
    <p:sldId id="272" r:id="rId14"/>
    <p:sldId id="273" r:id="rId15"/>
    <p:sldId id="274" r:id="rId16"/>
    <p:sldId id="275" r:id="rId17"/>
    <p:sldId id="277" r:id="rId18"/>
    <p:sldId id="276" r:id="rId19"/>
    <p:sldId id="280" r:id="rId20"/>
    <p:sldId id="281" r:id="rId21"/>
    <p:sldId id="285" r:id="rId22"/>
    <p:sldId id="282" r:id="rId23"/>
    <p:sldId id="283" r:id="rId24"/>
    <p:sldId id="284" r:id="rId25"/>
    <p:sldId id="286" r:id="rId26"/>
    <p:sldId id="289" r:id="rId27"/>
    <p:sldId id="290" r:id="rId28"/>
    <p:sldId id="291" r:id="rId29"/>
    <p:sldId id="292" r:id="rId30"/>
    <p:sldId id="293" r:id="rId31"/>
    <p:sldId id="294" r:id="rId32"/>
    <p:sldId id="2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39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9" autoAdjust="0"/>
    <p:restoredTop sz="82682" autoAdjust="0"/>
  </p:normalViewPr>
  <p:slideViewPr>
    <p:cSldViewPr snapToGrid="0">
      <p:cViewPr varScale="1">
        <p:scale>
          <a:sx n="94" d="100"/>
          <a:sy n="94" d="100"/>
        </p:scale>
        <p:origin x="141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4EB4B-ED9D-43B1-959F-D1669CAC3EFF}" type="datetimeFigureOut">
              <a:rPr lang="en-GB" smtClean="0"/>
              <a:t>08/01/2020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64866-18CE-4451-9E0F-B9BDDB17EA41}" type="slidenum">
              <a:rPr lang="en-GB" smtClean="0"/>
              <a:t>‹#›</a:t>
            </a:fld>
            <a:endParaRPr lang="en-GB"/>
          </a:p>
        </p:txBody>
      </p:sp>
    </p:spTree>
    <p:extLst>
      <p:ext uri="{BB962C8B-B14F-4D97-AF65-F5344CB8AC3E}">
        <p14:creationId xmlns:p14="http://schemas.microsoft.com/office/powerpoint/2010/main" val="76228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Introduction of team members</a:t>
            </a:r>
          </a:p>
        </p:txBody>
      </p:sp>
      <p:sp>
        <p:nvSpPr>
          <p:cNvPr id="4" name="Slide Number Placeholder 3"/>
          <p:cNvSpPr>
            <a:spLocks noGrp="1"/>
          </p:cNvSpPr>
          <p:nvPr>
            <p:ph type="sldNum" sz="quarter" idx="5"/>
          </p:nvPr>
        </p:nvSpPr>
        <p:spPr/>
        <p:txBody>
          <a:bodyPr/>
          <a:lstStyle/>
          <a:p>
            <a:fld id="{85B64866-18CE-4451-9E0F-B9BDDB17EA41}" type="slidenum">
              <a:rPr lang="en-GB" smtClean="0"/>
              <a:t>2</a:t>
            </a:fld>
            <a:endParaRPr lang="en-GB"/>
          </a:p>
        </p:txBody>
      </p:sp>
    </p:spTree>
    <p:extLst>
      <p:ext uri="{BB962C8B-B14F-4D97-AF65-F5344CB8AC3E}">
        <p14:creationId xmlns:p14="http://schemas.microsoft.com/office/powerpoint/2010/main" val="130132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Adobe XD was our prototyping software of choice mainly because I / Tim had used it extensively throughout my / his dissertation last year. It had the ability to make anything from wireframe designs to static mock-ups to interactive prototypes that could look and act like the finished product. This experience with the product made it easier to go straight to creating a hi-fidelity prototype using our already created lo-fi designs. It also gave us the opportunity to view the prototype as intended, on a mobile device as the end-user would see it.</a:t>
            </a: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22</a:t>
            </a:fld>
            <a:endParaRPr lang="en-GB"/>
          </a:p>
        </p:txBody>
      </p:sp>
    </p:spTree>
    <p:extLst>
      <p:ext uri="{BB962C8B-B14F-4D97-AF65-F5344CB8AC3E}">
        <p14:creationId xmlns:p14="http://schemas.microsoft.com/office/powerpoint/2010/main" val="168316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mentioned before, the app gave us the opportunity to test our prototype “live” on a mobile device. Assets created for XD using Photoshop could be re-edited and appear changed without having to import or export the asset afterwards. Prototypes could be made to act more like a working app by using animation transitions built into the XD program.</a:t>
            </a: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23</a:t>
            </a:fld>
            <a:endParaRPr lang="en-GB"/>
          </a:p>
        </p:txBody>
      </p:sp>
    </p:spTree>
    <p:extLst>
      <p:ext uri="{BB962C8B-B14F-4D97-AF65-F5344CB8AC3E}">
        <p14:creationId xmlns:p14="http://schemas.microsoft.com/office/powerpoint/2010/main" val="406349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Brand recognition is a big part of any business or organisation so we used the BBC’s own colour and font schemes to help create the app. Based on the storyboard we had sketched out for the app, we proceeded to create the app in XD. By using artboards for each part of the app, we could then use “wires” to link each artboard together, adding animated transitions between them to mimic the actions of a fully working application.</a:t>
            </a: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24</a:t>
            </a:fld>
            <a:endParaRPr lang="en-GB"/>
          </a:p>
        </p:txBody>
      </p:sp>
    </p:spTree>
    <p:extLst>
      <p:ext uri="{BB962C8B-B14F-4D97-AF65-F5344CB8AC3E}">
        <p14:creationId xmlns:p14="http://schemas.microsoft.com/office/powerpoint/2010/main" val="53047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25</a:t>
            </a:fld>
            <a:endParaRPr lang="en-GB"/>
          </a:p>
        </p:txBody>
      </p:sp>
    </p:spTree>
    <p:extLst>
      <p:ext uri="{BB962C8B-B14F-4D97-AF65-F5344CB8AC3E}">
        <p14:creationId xmlns:p14="http://schemas.microsoft.com/office/powerpoint/2010/main" val="2742363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64866-18CE-4451-9E0F-B9BDDB17EA41}" type="slidenum">
              <a:rPr lang="en-GB" smtClean="0"/>
              <a:t>27</a:t>
            </a:fld>
            <a:endParaRPr lang="en-GB"/>
          </a:p>
        </p:txBody>
      </p:sp>
    </p:spTree>
    <p:extLst>
      <p:ext uri="{BB962C8B-B14F-4D97-AF65-F5344CB8AC3E}">
        <p14:creationId xmlns:p14="http://schemas.microsoft.com/office/powerpoint/2010/main" val="1742626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64866-18CE-4451-9E0F-B9BDDB17EA41}" type="slidenum">
              <a:rPr lang="en-GB" smtClean="0"/>
              <a:t>28</a:t>
            </a:fld>
            <a:endParaRPr lang="en-GB"/>
          </a:p>
        </p:txBody>
      </p:sp>
    </p:spTree>
    <p:extLst>
      <p:ext uri="{BB962C8B-B14F-4D97-AF65-F5344CB8AC3E}">
        <p14:creationId xmlns:p14="http://schemas.microsoft.com/office/powerpoint/2010/main" val="1651014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64866-18CE-4451-9E0F-B9BDDB17EA41}" type="slidenum">
              <a:rPr lang="en-GB" smtClean="0"/>
              <a:t>29</a:t>
            </a:fld>
            <a:endParaRPr lang="en-GB"/>
          </a:p>
        </p:txBody>
      </p:sp>
    </p:spTree>
    <p:extLst>
      <p:ext uri="{BB962C8B-B14F-4D97-AF65-F5344CB8AC3E}">
        <p14:creationId xmlns:p14="http://schemas.microsoft.com/office/powerpoint/2010/main" val="1021472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64866-18CE-4451-9E0F-B9BDDB17EA41}" type="slidenum">
              <a:rPr lang="en-GB" smtClean="0"/>
              <a:t>30</a:t>
            </a:fld>
            <a:endParaRPr lang="en-GB"/>
          </a:p>
        </p:txBody>
      </p:sp>
    </p:spTree>
    <p:extLst>
      <p:ext uri="{BB962C8B-B14F-4D97-AF65-F5344CB8AC3E}">
        <p14:creationId xmlns:p14="http://schemas.microsoft.com/office/powerpoint/2010/main" val="365042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B64866-18CE-4451-9E0F-B9BDDB17EA41}" type="slidenum">
              <a:rPr lang="en-GB" smtClean="0"/>
              <a:t>31</a:t>
            </a:fld>
            <a:endParaRPr lang="en-GB"/>
          </a:p>
        </p:txBody>
      </p:sp>
    </p:spTree>
    <p:extLst>
      <p:ext uri="{BB962C8B-B14F-4D97-AF65-F5344CB8AC3E}">
        <p14:creationId xmlns:p14="http://schemas.microsoft.com/office/powerpoint/2010/main" val="251105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goals were discussed and written on the whiteboard.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was crucial for determining the content of the prototype.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was here that the team decided that the prototype should only contain one subject in order to meet the time constraints of the sprint.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team kept these goals in mind throughout the project which allowed the prototype to be designed in such a manner that it can be easily scaled in the future to meet the long-term goals.</a:t>
            </a: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7</a:t>
            </a:fld>
            <a:endParaRPr lang="en-GB"/>
          </a:p>
        </p:txBody>
      </p:sp>
    </p:spTree>
    <p:extLst>
      <p:ext uri="{BB962C8B-B14F-4D97-AF65-F5344CB8AC3E}">
        <p14:creationId xmlns:p14="http://schemas.microsoft.com/office/powerpoint/2010/main" val="186264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8</a:t>
            </a:fld>
            <a:endParaRPr lang="en-GB"/>
          </a:p>
        </p:txBody>
      </p:sp>
    </p:spTree>
    <p:extLst>
      <p:ext uri="{BB962C8B-B14F-4D97-AF65-F5344CB8AC3E}">
        <p14:creationId xmlns:p14="http://schemas.microsoft.com/office/powerpoint/2010/main" val="2522082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were visible for the entirety of the project, this ensured the app satisfied each of these questions as it was being designed.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also allowed for potential obstacles to be identified early on.</a:t>
            </a: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9</a:t>
            </a:fld>
            <a:endParaRPr lang="en-GB"/>
          </a:p>
        </p:txBody>
      </p:sp>
    </p:spTree>
    <p:extLst>
      <p:ext uri="{BB962C8B-B14F-4D97-AF65-F5344CB8AC3E}">
        <p14:creationId xmlns:p14="http://schemas.microsoft.com/office/powerpoint/2010/main" val="126101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Customers and key players were added first on the left.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goals were added next on the right.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a flowchart was added between to demonstrate how the customers and key players interact with the product.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users experience was heavily considered when we created this map, as it is customer centric and focuses upon the story the user will embark upon when they use the app.</a:t>
            </a:r>
          </a:p>
          <a:p>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10</a:t>
            </a:fld>
            <a:endParaRPr lang="en-GB"/>
          </a:p>
        </p:txBody>
      </p:sp>
    </p:spTree>
    <p:extLst>
      <p:ext uri="{BB962C8B-B14F-4D97-AF65-F5344CB8AC3E}">
        <p14:creationId xmlns:p14="http://schemas.microsoft.com/office/powerpoint/2010/main" val="55948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range of solutions from other apps were explored. Each team member explored an app to derive ideas from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app was demonstrated to the rest of the group, three minutes per demo.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Good ideas were written on the whiteboard.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interesting aspects of each app were discussed.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allowed the team to decide if features from other apps could also be adapted or integrated into the app that was to be created.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11</a:t>
            </a:fld>
            <a:endParaRPr lang="en-GB"/>
          </a:p>
        </p:txBody>
      </p:sp>
    </p:spTree>
    <p:extLst>
      <p:ext uri="{BB962C8B-B14F-4D97-AF65-F5344CB8AC3E}">
        <p14:creationId xmlns:p14="http://schemas.microsoft.com/office/powerpoint/2010/main" val="136399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 Crazy 8 involves folding a sheet of paper to create eight frames.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 is a fast paced exercise in which each team member individually sketches their strongest ideas in a rapid manner.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aim is to create eight variations of the same idea.</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team spent 1 minute per panel to quickly sketch their best initial ideas.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 example of a Crazy 8 produced by a team member can be seen here.</a:t>
            </a:r>
            <a:endParaRPr lang="en-GB" dirty="0"/>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13</a:t>
            </a:fld>
            <a:endParaRPr lang="en-GB"/>
          </a:p>
        </p:txBody>
      </p:sp>
    </p:spTree>
    <p:extLst>
      <p:ext uri="{BB962C8B-B14F-4D97-AF65-F5344CB8AC3E}">
        <p14:creationId xmlns:p14="http://schemas.microsoft.com/office/powerpoint/2010/main" val="347162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solution sketch takes the form of a three-panel storyboard.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were kept anonymous, self-explanatory and contained a catchy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was important as the team would later attach these sketches to the whiteboard in order to vote on the best ideas.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Anonymity ensured each design was critiqued fairly, the self-explanatory nature would ensure everybody understood it, and a catchy title allowed for attention to be drawn to each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will be explained further when we discuss Day 2.</a:t>
            </a:r>
          </a:p>
          <a:p>
            <a:endParaRPr lang="en-GB" dirty="0"/>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14</a:t>
            </a:fld>
            <a:endParaRPr lang="en-GB"/>
          </a:p>
        </p:txBody>
      </p:sp>
    </p:spTree>
    <p:extLst>
      <p:ext uri="{BB962C8B-B14F-4D97-AF65-F5344CB8AC3E}">
        <p14:creationId xmlns:p14="http://schemas.microsoft.com/office/powerpoint/2010/main" val="37492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solution sketch takes the form of a three-panel storyboard.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These were kept anonymous, self-explanatory and contained a catchy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was important as the team would later attach these sketches to the whiteboard in order to vote on the best ideas.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Anonymity ensured each design was critiqued fairly, the self-explanatory nature would ensure everybody understood it, and a catchy title allowed for attention to be drawn to each sketch.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will be explained further when we discuss Day 2.</a:t>
            </a:r>
          </a:p>
          <a:p>
            <a:endParaRPr lang="en-GB" dirty="0"/>
          </a:p>
          <a:p>
            <a:endParaRPr lang="en-GB" dirty="0"/>
          </a:p>
        </p:txBody>
      </p:sp>
      <p:sp>
        <p:nvSpPr>
          <p:cNvPr id="4" name="Slide Number Placeholder 3"/>
          <p:cNvSpPr>
            <a:spLocks noGrp="1"/>
          </p:cNvSpPr>
          <p:nvPr>
            <p:ph type="sldNum" sz="quarter" idx="5"/>
          </p:nvPr>
        </p:nvSpPr>
        <p:spPr/>
        <p:txBody>
          <a:bodyPr/>
          <a:lstStyle/>
          <a:p>
            <a:fld id="{85B64866-18CE-4451-9E0F-B9BDDB17EA41}" type="slidenum">
              <a:rPr lang="en-GB" smtClean="0"/>
              <a:t>15</a:t>
            </a:fld>
            <a:endParaRPr lang="en-GB"/>
          </a:p>
        </p:txBody>
      </p:sp>
    </p:spTree>
    <p:extLst>
      <p:ext uri="{BB962C8B-B14F-4D97-AF65-F5344CB8AC3E}">
        <p14:creationId xmlns:p14="http://schemas.microsoft.com/office/powerpoint/2010/main" val="2374230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56D8-5444-49BC-A279-BFAAD24D61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C0D4BD8-1BA6-41BE-A1F2-6C122AB3BE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9F6DB22-80AD-4606-94DD-0A1E03156C51}"/>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0262E26A-B20B-4CA6-BCF9-5CBC8141DBD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23AAEBE-834F-4BA4-B3C5-7728B23AB0F1}"/>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73789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D925-7458-458A-9CA0-07C075ADA2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DE13BAF-BB09-495F-995C-041FE514D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472687C-F374-4027-96C2-40C581BCAA9B}"/>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C9D63C5E-A2D6-408A-A1B2-B294100D3BC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D13E50E0-6A6C-4A0A-8B2A-CD924E5D5B7B}"/>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2765701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0DE4C4-77A6-43ED-BA7F-636792E857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C6D139-481C-424A-B6E0-033667836E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888585-3021-40E0-AAA2-58D0A54F85B8}"/>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DE76A2AB-C705-4E56-8AA2-BCD82CBCB328}"/>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71F1DD36-34F4-456D-83B2-B72BF8962479}"/>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3172004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107B6-510E-4514-AEFC-04FB97CE208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36A360A-A7D9-443D-8815-3D7E791E24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D06673-7071-410A-952A-61727D6C0164}"/>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467015E4-58BB-4A22-A260-B5112DF9E4E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EAF61BF-993F-44A5-B961-97862A45A36C}"/>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398821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39D7-2D9F-4152-A3AB-7BB0DB85C2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CE6ED6D-F869-4D11-A026-EA9ED7C54A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81E4D3-BF6C-460A-BCB2-E38D540CD34D}"/>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114A5700-EB2F-4AD8-A604-845EB64B6E4C}"/>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499AD6B-BE55-47DA-ACBA-C38867483860}"/>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3366994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7D53E-0BA0-4F5B-9D5D-C1CDADE330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77BE29-4C2B-4EB6-90A4-1BBC1B60FC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D9E848D-E708-4085-89CD-7A11A1C365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07AB501-498E-44F1-BE1B-B8044087D2AC}"/>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6" name="Footer Placeholder 5">
            <a:extLst>
              <a:ext uri="{FF2B5EF4-FFF2-40B4-BE49-F238E27FC236}">
                <a16:creationId xmlns:a16="http://schemas.microsoft.com/office/drawing/2014/main" id="{0EF9A2AC-2DA6-47CD-9222-B6BABEE07CA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DB7AA63-DE3B-4A28-9AD0-F22E41F2613B}"/>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187051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4158-FC03-4F54-93DF-DCEC5914082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DEBE1FD-678C-4F2B-B37C-DF4A7212E5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CDA647-D28D-4E42-9326-B7347921EE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A2B2B3E-4337-4357-BF42-8CF4BCED47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B2FEE0-52E4-4F47-8D63-1AABD0001F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F55A01F-EE94-4A02-BEB6-06F34BF90C8B}"/>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8" name="Footer Placeholder 7">
            <a:extLst>
              <a:ext uri="{FF2B5EF4-FFF2-40B4-BE49-F238E27FC236}">
                <a16:creationId xmlns:a16="http://schemas.microsoft.com/office/drawing/2014/main" id="{018671C5-1B92-4155-A0E9-1FF344933841}"/>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D13327C1-D6A8-4427-B099-D4DA099BFDD6}"/>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2238509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C1A9-C8C4-4F38-92E7-4D1BF227F98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A684550-11B0-4B98-9F54-69123ED8D51E}"/>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4" name="Footer Placeholder 3">
            <a:extLst>
              <a:ext uri="{FF2B5EF4-FFF2-40B4-BE49-F238E27FC236}">
                <a16:creationId xmlns:a16="http://schemas.microsoft.com/office/drawing/2014/main" id="{C11FDF25-1C96-4C8C-9292-D0CD0A347005}"/>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95C54E88-A871-4296-B148-8534DDB8887D}"/>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718582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383B32-48EB-449A-AF42-CC0063C0ED5E}"/>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3" name="Footer Placeholder 2">
            <a:extLst>
              <a:ext uri="{FF2B5EF4-FFF2-40B4-BE49-F238E27FC236}">
                <a16:creationId xmlns:a16="http://schemas.microsoft.com/office/drawing/2014/main" id="{08FC2F80-FB4C-4DD1-9AAC-C5481882E26F}"/>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2A2DE81F-A36F-40A0-8801-1F7869EECF9C}"/>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231677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88169-8376-4EF5-9319-1070C0102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60C30B1-415D-4939-BED7-DA3ABCE06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EC299B-5788-496A-B3BD-5D93821B24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1A90CC-82D7-4783-A124-DC5F813EAB72}"/>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6" name="Footer Placeholder 5">
            <a:extLst>
              <a:ext uri="{FF2B5EF4-FFF2-40B4-BE49-F238E27FC236}">
                <a16:creationId xmlns:a16="http://schemas.microsoft.com/office/drawing/2014/main" id="{DC1E6EB2-5AE4-4C3C-B467-729C4C66498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0F9DE94C-EF70-44A1-8BFC-566FD353FD85}"/>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2685380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F90A-0C55-4C98-A754-731DEE05E5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BC0F506-12FA-42C0-9484-0151968053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7BABF1C-B89B-4119-BC23-E851E05CF6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B5581-B6E9-4D93-B807-DF6FBBE23BAF}"/>
              </a:ext>
            </a:extLst>
          </p:cNvPr>
          <p:cNvSpPr>
            <a:spLocks noGrp="1"/>
          </p:cNvSpPr>
          <p:nvPr>
            <p:ph type="dt" sz="half" idx="10"/>
          </p:nvPr>
        </p:nvSpPr>
        <p:spPr/>
        <p:txBody>
          <a:bodyPr/>
          <a:lstStyle/>
          <a:p>
            <a:fld id="{8C0C8756-5053-4F71-817D-F028C659E071}" type="datetimeFigureOut">
              <a:rPr lang="en-GB" smtClean="0"/>
              <a:t>08/01/2020</a:t>
            </a:fld>
            <a:endParaRPr lang="en-GB" dirty="0"/>
          </a:p>
        </p:txBody>
      </p:sp>
      <p:sp>
        <p:nvSpPr>
          <p:cNvPr id="6" name="Footer Placeholder 5">
            <a:extLst>
              <a:ext uri="{FF2B5EF4-FFF2-40B4-BE49-F238E27FC236}">
                <a16:creationId xmlns:a16="http://schemas.microsoft.com/office/drawing/2014/main" id="{76DA6F7B-1B6F-40BB-8FEC-9A82A4890006}"/>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CD56A91-0569-488B-9E36-6EA3C1C38EC5}"/>
              </a:ext>
            </a:extLst>
          </p:cNvPr>
          <p:cNvSpPr>
            <a:spLocks noGrp="1"/>
          </p:cNvSpPr>
          <p:nvPr>
            <p:ph type="sldNum" sz="quarter" idx="12"/>
          </p:nvPr>
        </p:nvSpPr>
        <p:spPr/>
        <p:txBody>
          <a:bodyPr/>
          <a:lstStyle/>
          <a:p>
            <a:fld id="{0279AB66-EFCE-4A7E-B7FE-36A273A6ACF4}" type="slidenum">
              <a:rPr lang="en-GB" smtClean="0"/>
              <a:t>‹#›</a:t>
            </a:fld>
            <a:endParaRPr lang="en-GB" dirty="0"/>
          </a:p>
        </p:txBody>
      </p:sp>
    </p:spTree>
    <p:extLst>
      <p:ext uri="{BB962C8B-B14F-4D97-AF65-F5344CB8AC3E}">
        <p14:creationId xmlns:p14="http://schemas.microsoft.com/office/powerpoint/2010/main" val="3675329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E024EE-F842-4175-A98D-680636D91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59EC1CE-6A26-4103-9D27-8B6311BB97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C8F49C-A12C-4F8E-B54A-4FE5BE3336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0C8756-5053-4F71-817D-F028C659E071}" type="datetimeFigureOut">
              <a:rPr lang="en-GB" smtClean="0"/>
              <a:t>08/01/2020</a:t>
            </a:fld>
            <a:endParaRPr lang="en-GB" dirty="0"/>
          </a:p>
        </p:txBody>
      </p:sp>
      <p:sp>
        <p:nvSpPr>
          <p:cNvPr id="5" name="Footer Placeholder 4">
            <a:extLst>
              <a:ext uri="{FF2B5EF4-FFF2-40B4-BE49-F238E27FC236}">
                <a16:creationId xmlns:a16="http://schemas.microsoft.com/office/drawing/2014/main" id="{13C30CBD-DBA3-4897-864A-5265519797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42B3E312-6DC7-402F-A9B1-FCA44F82C2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9AB66-EFCE-4A7E-B7FE-36A273A6ACF4}" type="slidenum">
              <a:rPr lang="en-GB" smtClean="0"/>
              <a:t>‹#›</a:t>
            </a:fld>
            <a:endParaRPr lang="en-GB" dirty="0"/>
          </a:p>
        </p:txBody>
      </p:sp>
    </p:spTree>
    <p:extLst>
      <p:ext uri="{BB962C8B-B14F-4D97-AF65-F5344CB8AC3E}">
        <p14:creationId xmlns:p14="http://schemas.microsoft.com/office/powerpoint/2010/main" val="2343156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2.sv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jpeg"/><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svg"/><Relationship Id="rId9"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0.tiff"/><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1.tiff"/><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2.sv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1524000" y="2655741"/>
            <a:ext cx="9144000" cy="2387600"/>
          </a:xfrm>
        </p:spPr>
        <p:txBody>
          <a:bodyPr>
            <a:normAutofit fontScale="90000"/>
          </a:bodyPr>
          <a:lstStyle/>
          <a:p>
            <a:r>
              <a:rPr lang="en-GB" dirty="0">
                <a:solidFill>
                  <a:schemeClr val="bg1"/>
                </a:solidFill>
              </a:rPr>
              <a:t>Using an Adapted Jake Knapp’s Design Sprint Approach</a:t>
            </a:r>
            <a:br>
              <a:rPr lang="en-GB" dirty="0">
                <a:solidFill>
                  <a:schemeClr val="bg1"/>
                </a:solidFill>
              </a:rPr>
            </a:br>
            <a:r>
              <a:rPr lang="en-GB" dirty="0">
                <a:solidFill>
                  <a:schemeClr val="bg1"/>
                </a:solidFill>
              </a:rPr>
              <a:t>to Create a BBC Bitesize AR Application </a:t>
            </a:r>
          </a:p>
        </p:txBody>
      </p:sp>
    </p:spTree>
    <p:extLst>
      <p:ext uri="{BB962C8B-B14F-4D97-AF65-F5344CB8AC3E}">
        <p14:creationId xmlns:p14="http://schemas.microsoft.com/office/powerpoint/2010/main" val="4021493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2" y="222030"/>
            <a:ext cx="1563962" cy="959656"/>
          </a:xfrm>
        </p:spPr>
        <p:txBody>
          <a:bodyPr>
            <a:normAutofit/>
          </a:bodyPr>
          <a:lstStyle/>
          <a:p>
            <a:r>
              <a:rPr lang="en-GB" sz="4400" dirty="0">
                <a:solidFill>
                  <a:schemeClr val="bg1"/>
                </a:solidFill>
              </a:rPr>
              <a:t>Map</a:t>
            </a:r>
          </a:p>
        </p:txBody>
      </p:sp>
      <p:pic>
        <p:nvPicPr>
          <p:cNvPr id="6" name="Content Placeholder 9" descr="A picture containing text, whiteboard, clock&#10;&#10;Description automatically generated">
            <a:extLst>
              <a:ext uri="{FF2B5EF4-FFF2-40B4-BE49-F238E27FC236}">
                <a16:creationId xmlns:a16="http://schemas.microsoft.com/office/drawing/2014/main" id="{55C6A90C-E421-485E-808D-89517903FAD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0549" y="2727155"/>
            <a:ext cx="10472750" cy="3713230"/>
          </a:xfrm>
          <a:prstGeom prst="rect">
            <a:avLst/>
          </a:prstGeom>
        </p:spPr>
      </p:pic>
      <p:sp>
        <p:nvSpPr>
          <p:cNvPr id="7" name="TextBox 6">
            <a:extLst>
              <a:ext uri="{FF2B5EF4-FFF2-40B4-BE49-F238E27FC236}">
                <a16:creationId xmlns:a16="http://schemas.microsoft.com/office/drawing/2014/main" id="{53B9649B-03B3-4A47-8DEA-70FBF286B336}"/>
              </a:ext>
            </a:extLst>
          </p:cNvPr>
          <p:cNvSpPr txBox="1"/>
          <p:nvPr/>
        </p:nvSpPr>
        <p:spPr>
          <a:xfrm>
            <a:off x="1007063" y="1220428"/>
            <a:ext cx="9165189" cy="1754326"/>
          </a:xfrm>
          <a:prstGeom prst="rect">
            <a:avLst/>
          </a:prstGeom>
          <a:noFill/>
        </p:spPr>
        <p:txBody>
          <a:bodyPr wrap="square" rtlCol="0">
            <a:spAutoFit/>
          </a:bodyPr>
          <a:lstStyle/>
          <a:p>
            <a:pPr marL="457200" lvl="0" indent="-457200">
              <a:buFont typeface="Arial" panose="020B0604020202020204" pitchFamily="34" charset="0"/>
              <a:buChar char="•"/>
            </a:pPr>
            <a:r>
              <a:rPr lang="en-GB" sz="2800" dirty="0">
                <a:solidFill>
                  <a:schemeClr val="bg1"/>
                </a:solidFill>
              </a:rPr>
              <a:t>Outlines the flow of the app</a:t>
            </a:r>
          </a:p>
          <a:p>
            <a:pPr marL="457200" lvl="0" indent="-457200">
              <a:buFont typeface="Arial" panose="020B0604020202020204" pitchFamily="34" charset="0"/>
              <a:buChar char="•"/>
            </a:pPr>
            <a:r>
              <a:rPr lang="en-GB" sz="2800" dirty="0">
                <a:solidFill>
                  <a:schemeClr val="bg1"/>
                </a:solidFill>
              </a:rPr>
              <a:t>Customers and key players are placed on the left with the goals placed on the right</a:t>
            </a:r>
          </a:p>
          <a:p>
            <a:endParaRPr lang="en-GB" sz="2400" dirty="0">
              <a:solidFill>
                <a:schemeClr val="bg1"/>
              </a:solidFill>
            </a:endParaRPr>
          </a:p>
        </p:txBody>
      </p:sp>
    </p:spTree>
    <p:extLst>
      <p:ext uri="{BB962C8B-B14F-4D97-AF65-F5344CB8AC3E}">
        <p14:creationId xmlns:p14="http://schemas.microsoft.com/office/powerpoint/2010/main" val="324379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2" y="222030"/>
            <a:ext cx="3909596" cy="959656"/>
          </a:xfrm>
        </p:spPr>
        <p:txBody>
          <a:bodyPr>
            <a:normAutofit fontScale="90000"/>
          </a:bodyPr>
          <a:lstStyle/>
          <a:p>
            <a:r>
              <a:rPr lang="en-GB" sz="4400" dirty="0">
                <a:solidFill>
                  <a:schemeClr val="bg1"/>
                </a:solidFill>
              </a:rPr>
              <a:t>Lightning Demos</a:t>
            </a:r>
          </a:p>
        </p:txBody>
      </p:sp>
      <p:sp>
        <p:nvSpPr>
          <p:cNvPr id="7" name="TextBox 6">
            <a:extLst>
              <a:ext uri="{FF2B5EF4-FFF2-40B4-BE49-F238E27FC236}">
                <a16:creationId xmlns:a16="http://schemas.microsoft.com/office/drawing/2014/main" id="{53B9649B-03B3-4A47-8DEA-70FBF286B336}"/>
              </a:ext>
            </a:extLst>
          </p:cNvPr>
          <p:cNvSpPr txBox="1"/>
          <p:nvPr/>
        </p:nvSpPr>
        <p:spPr>
          <a:xfrm>
            <a:off x="1007063" y="1392706"/>
            <a:ext cx="9165189" cy="4339650"/>
          </a:xfrm>
          <a:prstGeom prst="rect">
            <a:avLst/>
          </a:prstGeom>
          <a:noFill/>
        </p:spPr>
        <p:txBody>
          <a:bodyPr wrap="square" rtlCol="0">
            <a:spAutoFit/>
          </a:bodyPr>
          <a:lstStyle/>
          <a:p>
            <a:pPr marL="457200" lvl="0" indent="-457200">
              <a:buFont typeface="Arial" panose="020B0604020202020204" pitchFamily="34" charset="0"/>
              <a:buChar char="•"/>
            </a:pPr>
            <a:r>
              <a:rPr lang="en-GB" sz="2800" dirty="0">
                <a:solidFill>
                  <a:schemeClr val="bg1"/>
                </a:solidFill>
              </a:rPr>
              <a:t>Individual team members explored different applications by different companies</a:t>
            </a:r>
            <a:br>
              <a:rPr lang="en-GB" sz="2800" dirty="0">
                <a:solidFill>
                  <a:schemeClr val="bg1"/>
                </a:solidFill>
              </a:rPr>
            </a:br>
            <a:endParaRPr lang="en-GB" sz="2800" dirty="0">
              <a:solidFill>
                <a:schemeClr val="bg1"/>
              </a:solidFill>
            </a:endParaRPr>
          </a:p>
          <a:p>
            <a:pPr marL="457200" lvl="0" indent="-457200">
              <a:buFont typeface="Arial" panose="020B0604020202020204" pitchFamily="34" charset="0"/>
              <a:buChar char="•"/>
            </a:pPr>
            <a:r>
              <a:rPr lang="en-GB" sz="2800" dirty="0">
                <a:solidFill>
                  <a:schemeClr val="bg1"/>
                </a:solidFill>
              </a:rPr>
              <a:t>Team members have 3 minutes each to demonstrate their application to the team</a:t>
            </a:r>
            <a:br>
              <a:rPr lang="en-GB" sz="2800" dirty="0">
                <a:solidFill>
                  <a:schemeClr val="bg1"/>
                </a:solidFill>
              </a:rPr>
            </a:br>
            <a:endParaRPr lang="en-GB" sz="2800" dirty="0">
              <a:solidFill>
                <a:schemeClr val="bg1"/>
              </a:solidFill>
            </a:endParaRPr>
          </a:p>
          <a:p>
            <a:pPr marL="457200" lvl="0" indent="-457200">
              <a:buFont typeface="Arial" panose="020B0604020202020204" pitchFamily="34" charset="0"/>
              <a:buChar char="•"/>
            </a:pPr>
            <a:r>
              <a:rPr lang="en-GB" sz="2800" dirty="0">
                <a:solidFill>
                  <a:schemeClr val="bg1"/>
                </a:solidFill>
              </a:rPr>
              <a:t>Any good ideas from the demonstrations are noted down on the whiteboard</a:t>
            </a:r>
          </a:p>
          <a:p>
            <a:pPr marL="457200" lvl="0" indent="-457200">
              <a:buFont typeface="Arial" panose="020B0604020202020204" pitchFamily="34" charset="0"/>
              <a:buChar char="•"/>
            </a:pPr>
            <a:endParaRPr lang="en-GB" sz="2800" dirty="0">
              <a:solidFill>
                <a:schemeClr val="bg1"/>
              </a:solidFill>
            </a:endParaRPr>
          </a:p>
          <a:p>
            <a:endParaRPr lang="en-GB" sz="2400" dirty="0">
              <a:solidFill>
                <a:schemeClr val="bg1"/>
              </a:solidFill>
            </a:endParaRPr>
          </a:p>
        </p:txBody>
      </p:sp>
    </p:spTree>
    <p:extLst>
      <p:ext uri="{BB962C8B-B14F-4D97-AF65-F5344CB8AC3E}">
        <p14:creationId xmlns:p14="http://schemas.microsoft.com/office/powerpoint/2010/main" val="30465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1" y="222030"/>
            <a:ext cx="5942453" cy="959656"/>
          </a:xfrm>
        </p:spPr>
        <p:txBody>
          <a:bodyPr>
            <a:normAutofit fontScale="90000"/>
          </a:bodyPr>
          <a:lstStyle/>
          <a:p>
            <a:r>
              <a:rPr lang="en-GB" sz="4400" dirty="0">
                <a:solidFill>
                  <a:schemeClr val="bg1"/>
                </a:solidFill>
              </a:rPr>
              <a:t>Lightning Demos - Examples</a:t>
            </a:r>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0332968">
            <a:off x="1552885" y="2412794"/>
            <a:ext cx="1154966" cy="250060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229452">
            <a:off x="2471880" y="2185572"/>
            <a:ext cx="1192479" cy="258182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291969">
            <a:off x="3601599" y="2372700"/>
            <a:ext cx="1192002" cy="258078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0735307">
            <a:off x="6832618" y="2236820"/>
            <a:ext cx="1442283" cy="25653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76321">
            <a:off x="8004933" y="2091213"/>
            <a:ext cx="1409905" cy="250775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094547">
            <a:off x="9133460" y="2204628"/>
            <a:ext cx="1167129" cy="24252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9230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2" y="222030"/>
            <a:ext cx="2398848" cy="959656"/>
          </a:xfrm>
        </p:spPr>
        <p:txBody>
          <a:bodyPr>
            <a:normAutofit/>
          </a:bodyPr>
          <a:lstStyle/>
          <a:p>
            <a:r>
              <a:rPr lang="en-GB" sz="4400" dirty="0">
                <a:solidFill>
                  <a:schemeClr val="bg1"/>
                </a:solidFill>
              </a:rPr>
              <a:t>Crazy 8s</a:t>
            </a:r>
          </a:p>
        </p:txBody>
      </p:sp>
      <p:pic>
        <p:nvPicPr>
          <p:cNvPr id="5" name="Picture 4" descr="A close up of text on a whiteboard&#10;&#10;Description automatically generated">
            <a:extLst>
              <a:ext uri="{FF2B5EF4-FFF2-40B4-BE49-F238E27FC236}">
                <a16:creationId xmlns:a16="http://schemas.microsoft.com/office/drawing/2014/main" id="{D5884086-9FB8-4BAA-A4A8-05A046E0AAD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81600" y="1433477"/>
            <a:ext cx="6785318" cy="4797432"/>
          </a:xfrm>
          <a:prstGeom prst="rect">
            <a:avLst/>
          </a:prstGeom>
        </p:spPr>
      </p:pic>
      <p:sp>
        <p:nvSpPr>
          <p:cNvPr id="7" name="TextBox 6">
            <a:extLst>
              <a:ext uri="{FF2B5EF4-FFF2-40B4-BE49-F238E27FC236}">
                <a16:creationId xmlns:a16="http://schemas.microsoft.com/office/drawing/2014/main" id="{02CD0049-CDFC-454B-ADDF-D34274E3E663}"/>
              </a:ext>
            </a:extLst>
          </p:cNvPr>
          <p:cNvSpPr txBox="1"/>
          <p:nvPr/>
        </p:nvSpPr>
        <p:spPr>
          <a:xfrm>
            <a:off x="1007064" y="1392706"/>
            <a:ext cx="3941478" cy="4401205"/>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A task that involves folding a sheet of papers into 8 frames</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1 minute is given per frame to sketch a different variation of the same idea</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Fast-paced task</a:t>
            </a:r>
          </a:p>
        </p:txBody>
      </p:sp>
    </p:spTree>
    <p:extLst>
      <p:ext uri="{BB962C8B-B14F-4D97-AF65-F5344CB8AC3E}">
        <p14:creationId xmlns:p14="http://schemas.microsoft.com/office/powerpoint/2010/main" val="2254258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1" y="222030"/>
            <a:ext cx="3941477" cy="959656"/>
          </a:xfrm>
        </p:spPr>
        <p:txBody>
          <a:bodyPr>
            <a:normAutofit fontScale="90000"/>
          </a:bodyPr>
          <a:lstStyle/>
          <a:p>
            <a:r>
              <a:rPr lang="en-GB" sz="4400" dirty="0">
                <a:solidFill>
                  <a:schemeClr val="bg1"/>
                </a:solidFill>
              </a:rPr>
              <a:t>Solution Sketches</a:t>
            </a:r>
          </a:p>
        </p:txBody>
      </p:sp>
      <p:sp>
        <p:nvSpPr>
          <p:cNvPr id="7" name="TextBox 6">
            <a:extLst>
              <a:ext uri="{FF2B5EF4-FFF2-40B4-BE49-F238E27FC236}">
                <a16:creationId xmlns:a16="http://schemas.microsoft.com/office/drawing/2014/main" id="{02CD0049-CDFC-454B-ADDF-D34274E3E663}"/>
              </a:ext>
            </a:extLst>
          </p:cNvPr>
          <p:cNvSpPr txBox="1"/>
          <p:nvPr/>
        </p:nvSpPr>
        <p:spPr>
          <a:xfrm>
            <a:off x="503532" y="1281596"/>
            <a:ext cx="3941478" cy="4708981"/>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Three-panel storyboard of a solution</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Needs to be self-explanatory and catchy title</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Sketch drawing can be ugly, words matter</a:t>
            </a:r>
          </a:p>
          <a:p>
            <a:pPr marL="342900" indent="-342900">
              <a:buFont typeface="Arial" panose="020B0604020202020204" pitchFamily="34" charset="0"/>
              <a:buChar char="•"/>
            </a:pPr>
            <a:endParaRPr lang="en-GB" sz="2400" dirty="0">
              <a:solidFill>
                <a:schemeClr val="bg1"/>
              </a:solidFill>
            </a:endParaRPr>
          </a:p>
          <a:p>
            <a:pPr marL="342900" indent="-342900">
              <a:buFont typeface="Arial" panose="020B0604020202020204" pitchFamily="34" charset="0"/>
              <a:buChar char="•"/>
            </a:pPr>
            <a:endParaRPr lang="en-GB" sz="2400" dirty="0">
              <a:solidFill>
                <a:schemeClr val="bg1"/>
              </a:solidFill>
            </a:endParaRPr>
          </a:p>
        </p:txBody>
      </p:sp>
      <p:pic>
        <p:nvPicPr>
          <p:cNvPr id="6" name="Picture 5" descr="A close up of text on a white background&#10;&#10;Description automatically generated">
            <a:extLst>
              <a:ext uri="{FF2B5EF4-FFF2-40B4-BE49-F238E27FC236}">
                <a16:creationId xmlns:a16="http://schemas.microsoft.com/office/drawing/2014/main" id="{764B57E7-7B82-4885-B5C6-D1FDFFD0638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8541" y="1242854"/>
            <a:ext cx="7028169" cy="4969135"/>
          </a:xfrm>
          <a:prstGeom prst="rect">
            <a:avLst/>
          </a:prstGeom>
        </p:spPr>
      </p:pic>
    </p:spTree>
    <p:extLst>
      <p:ext uri="{BB962C8B-B14F-4D97-AF65-F5344CB8AC3E}">
        <p14:creationId xmlns:p14="http://schemas.microsoft.com/office/powerpoint/2010/main" val="32026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1" y="222030"/>
            <a:ext cx="4219929" cy="959656"/>
          </a:xfrm>
        </p:spPr>
        <p:txBody>
          <a:bodyPr>
            <a:normAutofit fontScale="90000"/>
          </a:bodyPr>
          <a:lstStyle/>
          <a:p>
            <a:r>
              <a:rPr lang="en-GB" sz="4400" dirty="0">
                <a:solidFill>
                  <a:schemeClr val="bg1"/>
                </a:solidFill>
              </a:rPr>
              <a:t>Day 1 Key Findings</a:t>
            </a:r>
          </a:p>
        </p:txBody>
      </p:sp>
      <p:sp>
        <p:nvSpPr>
          <p:cNvPr id="8" name="TextBox 7">
            <a:extLst>
              <a:ext uri="{FF2B5EF4-FFF2-40B4-BE49-F238E27FC236}">
                <a16:creationId xmlns:a16="http://schemas.microsoft.com/office/drawing/2014/main" id="{D7EE338C-2A26-488D-8C84-0EB56679C5D9}"/>
              </a:ext>
            </a:extLst>
          </p:cNvPr>
          <p:cNvSpPr txBox="1"/>
          <p:nvPr/>
        </p:nvSpPr>
        <p:spPr>
          <a:xfrm>
            <a:off x="503531" y="1281596"/>
            <a:ext cx="10677815" cy="3908762"/>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A collection of possible solutions were available for the team to take forward.</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The goals, sprint questions and stakeholders were now identified.</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The flow of the app had been outlined in the form of a map</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Initial ideas had been sketched.</a:t>
            </a:r>
          </a:p>
          <a:p>
            <a:pPr marL="342900" indent="-34290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45241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4178105" y="3088322"/>
            <a:ext cx="3516924" cy="959656"/>
          </a:xfrm>
        </p:spPr>
        <p:txBody>
          <a:bodyPr>
            <a:normAutofit fontScale="90000"/>
          </a:bodyPr>
          <a:lstStyle/>
          <a:p>
            <a:r>
              <a:rPr lang="en-GB" sz="4400" dirty="0">
                <a:solidFill>
                  <a:schemeClr val="bg1"/>
                </a:solidFill>
              </a:rPr>
              <a:t>Day 2</a:t>
            </a:r>
            <a:br>
              <a:rPr lang="en-GB" sz="4400" dirty="0">
                <a:solidFill>
                  <a:schemeClr val="bg1"/>
                </a:solidFill>
              </a:rPr>
            </a:br>
            <a:r>
              <a:rPr lang="en-GB" sz="3600" dirty="0">
                <a:solidFill>
                  <a:schemeClr val="bg1"/>
                </a:solidFill>
              </a:rPr>
              <a:t>Decide &amp; Prototype</a:t>
            </a:r>
          </a:p>
        </p:txBody>
      </p:sp>
    </p:spTree>
    <p:extLst>
      <p:ext uri="{BB962C8B-B14F-4D97-AF65-F5344CB8AC3E}">
        <p14:creationId xmlns:p14="http://schemas.microsoft.com/office/powerpoint/2010/main" val="288482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 name="Title 1">
            <a:extLst>
              <a:ext uri="{FF2B5EF4-FFF2-40B4-BE49-F238E27FC236}">
                <a16:creationId xmlns:a16="http://schemas.microsoft.com/office/drawing/2014/main" id="{02602E2A-4034-44F2-9324-F8CA54BB33F7}"/>
              </a:ext>
            </a:extLst>
          </p:cNvPr>
          <p:cNvSpPr txBox="1">
            <a:spLocks/>
          </p:cNvSpPr>
          <p:nvPr/>
        </p:nvSpPr>
        <p:spPr>
          <a:xfrm>
            <a:off x="225081" y="222030"/>
            <a:ext cx="4828182" cy="959656"/>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Solution Sketches Review</a:t>
            </a:r>
          </a:p>
        </p:txBody>
      </p:sp>
      <p:sp>
        <p:nvSpPr>
          <p:cNvPr id="6" name="TextBox 5">
            <a:extLst>
              <a:ext uri="{FF2B5EF4-FFF2-40B4-BE49-F238E27FC236}">
                <a16:creationId xmlns:a16="http://schemas.microsoft.com/office/drawing/2014/main" id="{1B164443-C32B-4078-8369-7DAB72837132}"/>
              </a:ext>
            </a:extLst>
          </p:cNvPr>
          <p:cNvSpPr txBox="1"/>
          <p:nvPr/>
        </p:nvSpPr>
        <p:spPr>
          <a:xfrm>
            <a:off x="503531" y="1403716"/>
            <a:ext cx="10677815" cy="4955203"/>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All solution sketches were pinned to the wall</a:t>
            </a:r>
          </a:p>
          <a:p>
            <a:pPr marL="800100" lvl="1" indent="-342900">
              <a:buFont typeface="Arial" panose="020B0604020202020204" pitchFamily="34" charset="0"/>
              <a:buChar char="•"/>
            </a:pPr>
            <a:r>
              <a:rPr lang="en-GB" sz="2400" dirty="0">
                <a:solidFill>
                  <a:schemeClr val="bg1"/>
                </a:solidFill>
              </a:rPr>
              <a:t>Team members will review each sketch in silence, noting any feature they personally like.</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Team members will rate their parts of solutions sketches</a:t>
            </a:r>
          </a:p>
          <a:p>
            <a:pPr marL="800100" lvl="1" indent="-342900">
              <a:buFont typeface="Arial" panose="020B0604020202020204" pitchFamily="34" charset="0"/>
              <a:buChar char="•"/>
            </a:pPr>
            <a:r>
              <a:rPr lang="en-GB" sz="2400" dirty="0">
                <a:solidFill>
                  <a:schemeClr val="bg1"/>
                </a:solidFill>
              </a:rPr>
              <a:t>Team members placed dots on parts of the sketch they like. This could include the whole sketch</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Narratives are created for each solution sketch</a:t>
            </a:r>
          </a:p>
          <a:p>
            <a:pPr marL="800100" lvl="1" indent="-342900">
              <a:buFont typeface="Arial" panose="020B0604020202020204" pitchFamily="34" charset="0"/>
              <a:buChar char="•"/>
            </a:pPr>
            <a:r>
              <a:rPr lang="en-GB" sz="2400" dirty="0">
                <a:solidFill>
                  <a:schemeClr val="bg1"/>
                </a:solidFill>
              </a:rPr>
              <a:t>Facilitator makes a narrative for sketch, noting features of interest </a:t>
            </a:r>
          </a:p>
          <a:p>
            <a:pPr marL="800100" lvl="1" indent="-342900">
              <a:buFont typeface="Arial" panose="020B0604020202020204" pitchFamily="34" charset="0"/>
              <a:buChar char="•"/>
            </a:pPr>
            <a:r>
              <a:rPr lang="en-GB" sz="2400" dirty="0">
                <a:solidFill>
                  <a:schemeClr val="bg1"/>
                </a:solidFill>
              </a:rPr>
              <a:t>Other team members will point out features that the facilitator misses</a:t>
            </a:r>
          </a:p>
          <a:p>
            <a:pPr marL="342900" indent="-342900">
              <a:buFont typeface="Arial" panose="020B0604020202020204" pitchFamily="34" charset="0"/>
              <a:buChar char="•"/>
            </a:pPr>
            <a:endParaRPr lang="en-GB" sz="2400" dirty="0">
              <a:solidFill>
                <a:schemeClr val="bg1"/>
              </a:solidFill>
            </a:endParaRPr>
          </a:p>
        </p:txBody>
      </p:sp>
    </p:spTree>
    <p:extLst>
      <p:ext uri="{BB962C8B-B14F-4D97-AF65-F5344CB8AC3E}">
        <p14:creationId xmlns:p14="http://schemas.microsoft.com/office/powerpoint/2010/main" val="136821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 name="Title 1">
            <a:extLst>
              <a:ext uri="{FF2B5EF4-FFF2-40B4-BE49-F238E27FC236}">
                <a16:creationId xmlns:a16="http://schemas.microsoft.com/office/drawing/2014/main" id="{02602E2A-4034-44F2-9324-F8CA54BB33F7}"/>
              </a:ext>
            </a:extLst>
          </p:cNvPr>
          <p:cNvSpPr txBox="1">
            <a:spLocks/>
          </p:cNvSpPr>
          <p:nvPr/>
        </p:nvSpPr>
        <p:spPr>
          <a:xfrm>
            <a:off x="225081" y="222030"/>
            <a:ext cx="4844224" cy="959656"/>
          </a:xfrm>
          <a:prstGeom prst="rect">
            <a:avLst/>
          </a:prstGeom>
        </p:spPr>
        <p:txBody>
          <a:bodyPr vert="horz" lIns="91440" tIns="45720" rIns="91440" bIns="45720" rtlCol="0" anchor="b">
            <a:normAutofit fontScale="8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Solution Sketches Review</a:t>
            </a:r>
          </a:p>
        </p:txBody>
      </p:sp>
      <p:sp>
        <p:nvSpPr>
          <p:cNvPr id="7" name="TextBox 6">
            <a:extLst>
              <a:ext uri="{FF2B5EF4-FFF2-40B4-BE49-F238E27FC236}">
                <a16:creationId xmlns:a16="http://schemas.microsoft.com/office/drawing/2014/main" id="{321F7952-5188-4C86-9815-3F7D86200F07}"/>
              </a:ext>
            </a:extLst>
          </p:cNvPr>
          <p:cNvSpPr txBox="1"/>
          <p:nvPr/>
        </p:nvSpPr>
        <p:spPr>
          <a:xfrm>
            <a:off x="503531" y="1403716"/>
            <a:ext cx="10677815" cy="2000548"/>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A vote is held over what solution sketches will be carried forward</a:t>
            </a:r>
          </a:p>
          <a:p>
            <a:pPr marL="342900" indent="-342900">
              <a:buFont typeface="Arial" panose="020B0604020202020204" pitchFamily="34" charset="0"/>
              <a:buChar char="•"/>
            </a:pPr>
            <a:r>
              <a:rPr lang="en-GB" sz="2400" dirty="0">
                <a:solidFill>
                  <a:schemeClr val="bg1"/>
                </a:solidFill>
              </a:rPr>
              <a:t>Team members will vote on their favourite sketches and give them reasons for their choice.</a:t>
            </a:r>
          </a:p>
          <a:p>
            <a:pPr marL="342900" indent="-342900">
              <a:buFont typeface="Arial" panose="020B0604020202020204" pitchFamily="34" charset="0"/>
              <a:buChar char="•"/>
            </a:pPr>
            <a:r>
              <a:rPr lang="en-GB" sz="2400" dirty="0">
                <a:solidFill>
                  <a:schemeClr val="bg1"/>
                </a:solidFill>
              </a:rPr>
              <a:t>Decider will take all votes into account, however they will get final vote on the chosen solution sketches</a:t>
            </a:r>
          </a:p>
        </p:txBody>
      </p:sp>
      <p:pic>
        <p:nvPicPr>
          <p:cNvPr id="6" name="Picture 5">
            <a:extLst>
              <a:ext uri="{FF2B5EF4-FFF2-40B4-BE49-F238E27FC236}">
                <a16:creationId xmlns:a16="http://schemas.microsoft.com/office/drawing/2014/main" id="{B3DC6164-C52E-7A4F-AF94-65FA1E999CBB}"/>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1241836" y="3453737"/>
            <a:ext cx="4032789" cy="3018548"/>
          </a:xfrm>
          <a:prstGeom prst="rect">
            <a:avLst/>
          </a:prstGeom>
          <a:noFill/>
          <a:ln>
            <a:noFill/>
          </a:ln>
        </p:spPr>
      </p:pic>
      <p:pic>
        <p:nvPicPr>
          <p:cNvPr id="8" name="Picture 7">
            <a:extLst>
              <a:ext uri="{FF2B5EF4-FFF2-40B4-BE49-F238E27FC236}">
                <a16:creationId xmlns:a16="http://schemas.microsoft.com/office/drawing/2014/main" id="{B8DF9E2A-5642-0049-AD54-13FA9812C4D5}"/>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09228" y="3453737"/>
            <a:ext cx="4000259" cy="3041944"/>
          </a:xfrm>
          <a:prstGeom prst="rect">
            <a:avLst/>
          </a:prstGeom>
          <a:noFill/>
          <a:ln>
            <a:noFill/>
          </a:ln>
        </p:spPr>
      </p:pic>
    </p:spTree>
    <p:extLst>
      <p:ext uri="{BB962C8B-B14F-4D97-AF65-F5344CB8AC3E}">
        <p14:creationId xmlns:p14="http://schemas.microsoft.com/office/powerpoint/2010/main" val="418824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 name="Title 1">
            <a:extLst>
              <a:ext uri="{FF2B5EF4-FFF2-40B4-BE49-F238E27FC236}">
                <a16:creationId xmlns:a16="http://schemas.microsoft.com/office/drawing/2014/main" id="{02602E2A-4034-44F2-9324-F8CA54BB33F7}"/>
              </a:ext>
            </a:extLst>
          </p:cNvPr>
          <p:cNvSpPr txBox="1">
            <a:spLocks/>
          </p:cNvSpPr>
          <p:nvPr/>
        </p:nvSpPr>
        <p:spPr>
          <a:xfrm>
            <a:off x="-1" y="141819"/>
            <a:ext cx="4443663"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Storyboarding</a:t>
            </a:r>
          </a:p>
        </p:txBody>
      </p:sp>
      <p:pic>
        <p:nvPicPr>
          <p:cNvPr id="7" name="Picture 6">
            <a:extLst>
              <a:ext uri="{FF2B5EF4-FFF2-40B4-BE49-F238E27FC236}">
                <a16:creationId xmlns:a16="http://schemas.microsoft.com/office/drawing/2014/main" id="{3B41F0C3-63CC-4926-8323-88429C56664A}"/>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55105" y="1456824"/>
            <a:ext cx="5943600" cy="4457700"/>
          </a:xfrm>
          <a:prstGeom prst="rect">
            <a:avLst/>
          </a:prstGeom>
          <a:noFill/>
          <a:ln>
            <a:noFill/>
          </a:ln>
        </p:spPr>
      </p:pic>
      <p:sp>
        <p:nvSpPr>
          <p:cNvPr id="9" name="TextBox 8">
            <a:extLst>
              <a:ext uri="{FF2B5EF4-FFF2-40B4-BE49-F238E27FC236}">
                <a16:creationId xmlns:a16="http://schemas.microsoft.com/office/drawing/2014/main" id="{A866623C-E82D-466A-BAFF-B798F90B1557}"/>
              </a:ext>
            </a:extLst>
          </p:cNvPr>
          <p:cNvSpPr txBox="1"/>
          <p:nvPr/>
        </p:nvSpPr>
        <p:spPr>
          <a:xfrm>
            <a:off x="503531" y="1403716"/>
            <a:ext cx="5047037" cy="3539430"/>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15 frame grid of the user’s journey through the application</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Combines elements of the chosen solution sketches and selected features from dot vote</a:t>
            </a:r>
          </a:p>
        </p:txBody>
      </p:sp>
    </p:spTree>
    <p:extLst>
      <p:ext uri="{BB962C8B-B14F-4D97-AF65-F5344CB8AC3E}">
        <p14:creationId xmlns:p14="http://schemas.microsoft.com/office/powerpoint/2010/main" val="78550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535094" y="178785"/>
            <a:ext cx="3854548" cy="959656"/>
          </a:xfrm>
        </p:spPr>
        <p:txBody>
          <a:bodyPr>
            <a:normAutofit/>
          </a:bodyPr>
          <a:lstStyle/>
          <a:p>
            <a:r>
              <a:rPr lang="en-GB" sz="4400" dirty="0">
                <a:solidFill>
                  <a:schemeClr val="bg1"/>
                </a:solidFill>
              </a:rPr>
              <a:t>The sprint team</a:t>
            </a:r>
          </a:p>
        </p:txBody>
      </p:sp>
      <p:pic>
        <p:nvPicPr>
          <p:cNvPr id="3" name="Picture 2">
            <a:extLst>
              <a:ext uri="{FF2B5EF4-FFF2-40B4-BE49-F238E27FC236}">
                <a16:creationId xmlns:a16="http://schemas.microsoft.com/office/drawing/2014/main" id="{35ED869F-5FE0-CF44-B239-A8AB9EA7C3D3}"/>
              </a:ext>
            </a:extLst>
          </p:cNvPr>
          <p:cNvPicPr>
            <a:picLocks noChangeAspect="1"/>
          </p:cNvPicPr>
          <p:nvPr/>
        </p:nvPicPr>
        <p:blipFill>
          <a:blip r:embed="rId5"/>
          <a:stretch>
            <a:fillRect/>
          </a:stretch>
        </p:blipFill>
        <p:spPr>
          <a:xfrm>
            <a:off x="9359098" y="1348348"/>
            <a:ext cx="1901867" cy="1901867"/>
          </a:xfrm>
          <a:prstGeom prst="rect">
            <a:avLst/>
          </a:prstGeom>
        </p:spPr>
      </p:pic>
      <p:pic>
        <p:nvPicPr>
          <p:cNvPr id="5" name="Picture 4">
            <a:extLst>
              <a:ext uri="{FF2B5EF4-FFF2-40B4-BE49-F238E27FC236}">
                <a16:creationId xmlns:a16="http://schemas.microsoft.com/office/drawing/2014/main" id="{E5A4E534-61A3-8B4E-A512-D58BC635D60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728765" y="1280046"/>
            <a:ext cx="1801134" cy="1918702"/>
          </a:xfrm>
          <a:prstGeom prst="rect">
            <a:avLst/>
          </a:prstGeom>
        </p:spPr>
      </p:pic>
      <p:pic>
        <p:nvPicPr>
          <p:cNvPr id="7" name="Picture 6">
            <a:extLst>
              <a:ext uri="{FF2B5EF4-FFF2-40B4-BE49-F238E27FC236}">
                <a16:creationId xmlns:a16="http://schemas.microsoft.com/office/drawing/2014/main" id="{DC307831-7449-8D4A-A506-315066E6DBA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36947" y="4093977"/>
            <a:ext cx="1853974" cy="1851588"/>
          </a:xfrm>
          <a:prstGeom prst="rect">
            <a:avLst/>
          </a:prstGeom>
        </p:spPr>
      </p:pic>
      <p:pic>
        <p:nvPicPr>
          <p:cNvPr id="8" name="Picture 7">
            <a:extLst>
              <a:ext uri="{FF2B5EF4-FFF2-40B4-BE49-F238E27FC236}">
                <a16:creationId xmlns:a16="http://schemas.microsoft.com/office/drawing/2014/main" id="{62AA721B-1DCA-B64E-9489-64AA546F9C4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6477826" y="1284453"/>
            <a:ext cx="1871972" cy="1897089"/>
          </a:xfrm>
          <a:prstGeom prst="rect">
            <a:avLst/>
          </a:prstGeom>
        </p:spPr>
      </p:pic>
      <p:sp>
        <p:nvSpPr>
          <p:cNvPr id="12" name="Title 1">
            <a:extLst>
              <a:ext uri="{FF2B5EF4-FFF2-40B4-BE49-F238E27FC236}">
                <a16:creationId xmlns:a16="http://schemas.microsoft.com/office/drawing/2014/main" id="{81FC74EB-DBEA-414C-8D9F-1A99B34A84BB}"/>
              </a:ext>
            </a:extLst>
          </p:cNvPr>
          <p:cNvSpPr txBox="1">
            <a:spLocks/>
          </p:cNvSpPr>
          <p:nvPr/>
        </p:nvSpPr>
        <p:spPr>
          <a:xfrm>
            <a:off x="891259" y="3150606"/>
            <a:ext cx="1946247" cy="44218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err="1">
                <a:solidFill>
                  <a:schemeClr val="bg1"/>
                </a:solidFill>
              </a:rPr>
              <a:t>Christell</a:t>
            </a:r>
            <a:r>
              <a:rPr lang="en-GB" sz="1600" dirty="0">
                <a:solidFill>
                  <a:schemeClr val="bg1"/>
                </a:solidFill>
              </a:rPr>
              <a:t> Ann </a:t>
            </a:r>
            <a:r>
              <a:rPr lang="en-GB" sz="1600" dirty="0" err="1">
                <a:solidFill>
                  <a:schemeClr val="bg1"/>
                </a:solidFill>
              </a:rPr>
              <a:t>Mataac</a:t>
            </a:r>
            <a:endParaRPr lang="en-GB" sz="1600" dirty="0">
              <a:solidFill>
                <a:schemeClr val="bg1"/>
              </a:solidFill>
            </a:endParaRPr>
          </a:p>
        </p:txBody>
      </p:sp>
      <p:sp>
        <p:nvSpPr>
          <p:cNvPr id="14" name="Title 1">
            <a:extLst>
              <a:ext uri="{FF2B5EF4-FFF2-40B4-BE49-F238E27FC236}">
                <a16:creationId xmlns:a16="http://schemas.microsoft.com/office/drawing/2014/main" id="{660DB25A-2847-3B48-8E8C-8A183F6352E5}"/>
              </a:ext>
            </a:extLst>
          </p:cNvPr>
          <p:cNvSpPr txBox="1">
            <a:spLocks/>
          </p:cNvSpPr>
          <p:nvPr/>
        </p:nvSpPr>
        <p:spPr>
          <a:xfrm>
            <a:off x="3637835" y="3155895"/>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a:solidFill>
                  <a:schemeClr val="bg1"/>
                </a:solidFill>
              </a:rPr>
              <a:t>David Hynes</a:t>
            </a:r>
          </a:p>
        </p:txBody>
      </p:sp>
      <p:sp>
        <p:nvSpPr>
          <p:cNvPr id="15" name="Title 1">
            <a:extLst>
              <a:ext uri="{FF2B5EF4-FFF2-40B4-BE49-F238E27FC236}">
                <a16:creationId xmlns:a16="http://schemas.microsoft.com/office/drawing/2014/main" id="{67D2851A-0602-E24D-86B6-74EFC8BDBF6B}"/>
              </a:ext>
            </a:extLst>
          </p:cNvPr>
          <p:cNvSpPr txBox="1">
            <a:spLocks/>
          </p:cNvSpPr>
          <p:nvPr/>
        </p:nvSpPr>
        <p:spPr>
          <a:xfrm>
            <a:off x="6468762" y="3155230"/>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a:solidFill>
                  <a:schemeClr val="bg1"/>
                </a:solidFill>
              </a:rPr>
              <a:t>James Clare</a:t>
            </a:r>
          </a:p>
        </p:txBody>
      </p:sp>
      <p:sp>
        <p:nvSpPr>
          <p:cNvPr id="16" name="Title 1">
            <a:extLst>
              <a:ext uri="{FF2B5EF4-FFF2-40B4-BE49-F238E27FC236}">
                <a16:creationId xmlns:a16="http://schemas.microsoft.com/office/drawing/2014/main" id="{33E05282-C8A7-5F43-A1A8-0E3C8E885C1A}"/>
              </a:ext>
            </a:extLst>
          </p:cNvPr>
          <p:cNvSpPr txBox="1">
            <a:spLocks/>
          </p:cNvSpPr>
          <p:nvPr/>
        </p:nvSpPr>
        <p:spPr>
          <a:xfrm>
            <a:off x="9448277" y="3172869"/>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a:solidFill>
                  <a:schemeClr val="bg1"/>
                </a:solidFill>
              </a:rPr>
              <a:t>Lewis </a:t>
            </a:r>
            <a:r>
              <a:rPr lang="en-GB" sz="1600" dirty="0" err="1">
                <a:solidFill>
                  <a:schemeClr val="bg1"/>
                </a:solidFill>
              </a:rPr>
              <a:t>Karisa</a:t>
            </a:r>
            <a:endParaRPr lang="en-GB" sz="1600" dirty="0">
              <a:solidFill>
                <a:schemeClr val="bg1"/>
              </a:solidFill>
            </a:endParaRPr>
          </a:p>
        </p:txBody>
      </p:sp>
      <p:pic>
        <p:nvPicPr>
          <p:cNvPr id="17" name="Picture 16">
            <a:extLst>
              <a:ext uri="{FF2B5EF4-FFF2-40B4-BE49-F238E27FC236}">
                <a16:creationId xmlns:a16="http://schemas.microsoft.com/office/drawing/2014/main" id="{1BDBCDFB-E90D-4F4C-8348-4658D77632E7}"/>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28374" y="1286490"/>
            <a:ext cx="1852464" cy="1905814"/>
          </a:xfrm>
          <a:prstGeom prst="rect">
            <a:avLst/>
          </a:prstGeom>
        </p:spPr>
      </p:pic>
      <p:sp>
        <p:nvSpPr>
          <p:cNvPr id="18" name="Title 1">
            <a:extLst>
              <a:ext uri="{FF2B5EF4-FFF2-40B4-BE49-F238E27FC236}">
                <a16:creationId xmlns:a16="http://schemas.microsoft.com/office/drawing/2014/main" id="{1A618E6A-6E44-3F4F-997E-B3074B7C77D9}"/>
              </a:ext>
            </a:extLst>
          </p:cNvPr>
          <p:cNvSpPr txBox="1">
            <a:spLocks/>
          </p:cNvSpPr>
          <p:nvPr/>
        </p:nvSpPr>
        <p:spPr>
          <a:xfrm>
            <a:off x="4956661" y="5945635"/>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a:solidFill>
                  <a:schemeClr val="bg1"/>
                </a:solidFill>
              </a:rPr>
              <a:t>Shai </a:t>
            </a:r>
            <a:r>
              <a:rPr lang="en-GB" sz="1600" dirty="0" err="1">
                <a:solidFill>
                  <a:schemeClr val="bg1"/>
                </a:solidFill>
              </a:rPr>
              <a:t>Vure</a:t>
            </a:r>
            <a:endParaRPr lang="en-GB" sz="1600" dirty="0">
              <a:solidFill>
                <a:schemeClr val="bg1"/>
              </a:solidFill>
            </a:endParaRPr>
          </a:p>
        </p:txBody>
      </p:sp>
      <p:pic>
        <p:nvPicPr>
          <p:cNvPr id="19" name="Picture 18">
            <a:extLst>
              <a:ext uri="{FF2B5EF4-FFF2-40B4-BE49-F238E27FC236}">
                <a16:creationId xmlns:a16="http://schemas.microsoft.com/office/drawing/2014/main" id="{F75A73B1-DFC2-644D-A358-73D086AA19F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955918" y="4093978"/>
            <a:ext cx="1853974" cy="1888618"/>
          </a:xfrm>
          <a:prstGeom prst="rect">
            <a:avLst/>
          </a:prstGeom>
        </p:spPr>
      </p:pic>
      <p:sp>
        <p:nvSpPr>
          <p:cNvPr id="21" name="Title 1">
            <a:extLst>
              <a:ext uri="{FF2B5EF4-FFF2-40B4-BE49-F238E27FC236}">
                <a16:creationId xmlns:a16="http://schemas.microsoft.com/office/drawing/2014/main" id="{C5260D19-7F06-CD4D-A294-B214D7256093}"/>
              </a:ext>
            </a:extLst>
          </p:cNvPr>
          <p:cNvSpPr txBox="1">
            <a:spLocks/>
          </p:cNvSpPr>
          <p:nvPr/>
        </p:nvSpPr>
        <p:spPr>
          <a:xfrm>
            <a:off x="1957428" y="5945635"/>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err="1">
                <a:solidFill>
                  <a:schemeClr val="bg1"/>
                </a:solidFill>
              </a:rPr>
              <a:t>Nazmi</a:t>
            </a:r>
            <a:r>
              <a:rPr lang="en-GB" sz="1600" dirty="0">
                <a:solidFill>
                  <a:schemeClr val="bg1"/>
                </a:solidFill>
              </a:rPr>
              <a:t> </a:t>
            </a:r>
            <a:r>
              <a:rPr lang="en-GB" sz="1600" dirty="0" err="1">
                <a:solidFill>
                  <a:schemeClr val="bg1"/>
                </a:solidFill>
              </a:rPr>
              <a:t>Gargaliev</a:t>
            </a:r>
            <a:endParaRPr lang="en-GB" sz="1600" dirty="0">
              <a:solidFill>
                <a:schemeClr val="bg1"/>
              </a:solidFill>
            </a:endParaRPr>
          </a:p>
        </p:txBody>
      </p:sp>
      <p:sp>
        <p:nvSpPr>
          <p:cNvPr id="22" name="Title 1">
            <a:extLst>
              <a:ext uri="{FF2B5EF4-FFF2-40B4-BE49-F238E27FC236}">
                <a16:creationId xmlns:a16="http://schemas.microsoft.com/office/drawing/2014/main" id="{B738B37C-C07A-D14D-B0DE-8ED8AC95F372}"/>
              </a:ext>
            </a:extLst>
          </p:cNvPr>
          <p:cNvSpPr txBox="1">
            <a:spLocks/>
          </p:cNvSpPr>
          <p:nvPr/>
        </p:nvSpPr>
        <p:spPr>
          <a:xfrm>
            <a:off x="7886373" y="5948133"/>
            <a:ext cx="1852464" cy="44218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1600" dirty="0">
                <a:solidFill>
                  <a:schemeClr val="bg1"/>
                </a:solidFill>
              </a:rPr>
              <a:t>Tim Davies</a:t>
            </a:r>
          </a:p>
        </p:txBody>
      </p:sp>
      <p:pic>
        <p:nvPicPr>
          <p:cNvPr id="6" name="Picture 5"/>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17976" y="4087353"/>
            <a:ext cx="1901868" cy="1901868"/>
          </a:xfrm>
          <a:prstGeom prst="rect">
            <a:avLst/>
          </a:prstGeom>
        </p:spPr>
      </p:pic>
    </p:spTree>
    <p:extLst>
      <p:ext uri="{BB962C8B-B14F-4D97-AF65-F5344CB8AC3E}">
        <p14:creationId xmlns:p14="http://schemas.microsoft.com/office/powerpoint/2010/main" val="3750411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 name="Title 1">
            <a:extLst>
              <a:ext uri="{FF2B5EF4-FFF2-40B4-BE49-F238E27FC236}">
                <a16:creationId xmlns:a16="http://schemas.microsoft.com/office/drawing/2014/main" id="{02602E2A-4034-44F2-9324-F8CA54BB33F7}"/>
              </a:ext>
            </a:extLst>
          </p:cNvPr>
          <p:cNvSpPr txBox="1">
            <a:spLocks/>
          </p:cNvSpPr>
          <p:nvPr/>
        </p:nvSpPr>
        <p:spPr>
          <a:xfrm>
            <a:off x="-1" y="141819"/>
            <a:ext cx="4443663"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Storyboarding</a:t>
            </a:r>
          </a:p>
        </p:txBody>
      </p:sp>
      <p:pic>
        <p:nvPicPr>
          <p:cNvPr id="6" name="Picture 5">
            <a:extLst>
              <a:ext uri="{FF2B5EF4-FFF2-40B4-BE49-F238E27FC236}">
                <a16:creationId xmlns:a16="http://schemas.microsoft.com/office/drawing/2014/main" id="{CE82BCD9-0ED1-4206-BBC5-1F56FF4472E8}"/>
              </a:ext>
            </a:extLst>
          </p:cNvPr>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21830" y="1243294"/>
            <a:ext cx="7980930" cy="5253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6892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 name="Title 1">
            <a:extLst>
              <a:ext uri="{FF2B5EF4-FFF2-40B4-BE49-F238E27FC236}">
                <a16:creationId xmlns:a16="http://schemas.microsoft.com/office/drawing/2014/main" id="{02602E2A-4034-44F2-9324-F8CA54BB33F7}"/>
              </a:ext>
            </a:extLst>
          </p:cNvPr>
          <p:cNvSpPr txBox="1">
            <a:spLocks/>
          </p:cNvSpPr>
          <p:nvPr/>
        </p:nvSpPr>
        <p:spPr>
          <a:xfrm>
            <a:off x="-561475" y="222030"/>
            <a:ext cx="4443663"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Prototyping</a:t>
            </a:r>
          </a:p>
        </p:txBody>
      </p:sp>
      <p:sp>
        <p:nvSpPr>
          <p:cNvPr id="9" name="TextBox 8">
            <a:extLst>
              <a:ext uri="{FF2B5EF4-FFF2-40B4-BE49-F238E27FC236}">
                <a16:creationId xmlns:a16="http://schemas.microsoft.com/office/drawing/2014/main" id="{A866623C-E82D-466A-BAFF-B798F90B1557}"/>
              </a:ext>
            </a:extLst>
          </p:cNvPr>
          <p:cNvSpPr txBox="1"/>
          <p:nvPr/>
        </p:nvSpPr>
        <p:spPr>
          <a:xfrm>
            <a:off x="503531" y="1403716"/>
            <a:ext cx="10918448" cy="4955203"/>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Creating the most realistic prototype as fast as possible</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Using rough tools like </a:t>
            </a:r>
            <a:r>
              <a:rPr lang="en-GB" sz="2800" dirty="0" err="1">
                <a:solidFill>
                  <a:schemeClr val="bg1"/>
                </a:solidFill>
              </a:rPr>
              <a:t>Powerpoint</a:t>
            </a:r>
            <a:r>
              <a:rPr lang="en-GB" sz="2800" dirty="0">
                <a:solidFill>
                  <a:schemeClr val="bg1"/>
                </a:solidFill>
              </a:rPr>
              <a:t> or Keynote to make a product fast</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Team members are split into different roles</a:t>
            </a:r>
          </a:p>
          <a:p>
            <a:pPr marL="800100" lvl="1" indent="-342900">
              <a:buFont typeface="Arial" panose="020B0604020202020204" pitchFamily="34" charset="0"/>
              <a:buChar char="•"/>
            </a:pPr>
            <a:r>
              <a:rPr lang="en-GB" sz="2400" dirty="0">
                <a:solidFill>
                  <a:schemeClr val="bg1"/>
                </a:solidFill>
              </a:rPr>
              <a:t>Makers – Create assets for the prototype</a:t>
            </a:r>
          </a:p>
          <a:p>
            <a:pPr marL="800100" lvl="1" indent="-342900">
              <a:buFont typeface="Arial" panose="020B0604020202020204" pitchFamily="34" charset="0"/>
              <a:buChar char="•"/>
            </a:pPr>
            <a:r>
              <a:rPr lang="en-GB" sz="2400" dirty="0" err="1">
                <a:solidFill>
                  <a:schemeClr val="bg1"/>
                </a:solidFill>
              </a:rPr>
              <a:t>Stitchers</a:t>
            </a:r>
            <a:r>
              <a:rPr lang="en-GB" sz="2400" dirty="0">
                <a:solidFill>
                  <a:schemeClr val="bg1"/>
                </a:solidFill>
              </a:rPr>
              <a:t> – Combine assets from makers and text from writers to make prototype</a:t>
            </a:r>
          </a:p>
          <a:p>
            <a:pPr marL="800100" lvl="1" indent="-342900">
              <a:buFont typeface="Arial" panose="020B0604020202020204" pitchFamily="34" charset="0"/>
              <a:buChar char="•"/>
            </a:pPr>
            <a:r>
              <a:rPr lang="en-GB" sz="2400" dirty="0">
                <a:solidFill>
                  <a:schemeClr val="bg1"/>
                </a:solidFill>
              </a:rPr>
              <a:t>Writers – Create scripts for text that the user will see in application</a:t>
            </a:r>
          </a:p>
          <a:p>
            <a:pPr marL="800100" lvl="1" indent="-342900">
              <a:buFont typeface="Arial" panose="020B0604020202020204" pitchFamily="34" charset="0"/>
              <a:buChar char="•"/>
            </a:pPr>
            <a:r>
              <a:rPr lang="en-GB" sz="2400" dirty="0">
                <a:solidFill>
                  <a:schemeClr val="bg1"/>
                </a:solidFill>
              </a:rPr>
              <a:t>Interviewers – Create interview questions from prototype</a:t>
            </a:r>
          </a:p>
          <a:p>
            <a:pPr marL="342900" indent="-342900">
              <a:buFont typeface="Arial" panose="020B0604020202020204" pitchFamily="34" charset="0"/>
              <a:buChar char="•"/>
            </a:pPr>
            <a:endParaRPr lang="en-GB" sz="2800" dirty="0">
              <a:solidFill>
                <a:schemeClr val="bg1"/>
              </a:solidFill>
            </a:endParaRPr>
          </a:p>
          <a:p>
            <a:pPr marL="342900" indent="-342900">
              <a:buFont typeface="Arial" panose="020B0604020202020204" pitchFamily="34" charset="0"/>
              <a:buChar char="•"/>
            </a:pPr>
            <a:endParaRPr lang="en-GB" sz="2800" dirty="0">
              <a:solidFill>
                <a:schemeClr val="bg1"/>
              </a:solidFill>
            </a:endParaRPr>
          </a:p>
        </p:txBody>
      </p:sp>
    </p:spTree>
    <p:extLst>
      <p:ext uri="{BB962C8B-B14F-4D97-AF65-F5344CB8AC3E}">
        <p14:creationId xmlns:p14="http://schemas.microsoft.com/office/powerpoint/2010/main" val="15519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animEffect transition="in" filter="fade">
                                      <p:cBhvr>
                                        <p:cTn id="20" dur="500"/>
                                        <p:tgtEl>
                                          <p:spTgt spid="9">
                                            <p:txEl>
                                              <p:pRg st="5" end="5"/>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animEffect transition="in" filter="fade">
                                      <p:cBhvr>
                                        <p:cTn id="23" dur="500"/>
                                        <p:tgtEl>
                                          <p:spTgt spid="9">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7" end="7"/>
                                            </p:txEl>
                                          </p:spTgt>
                                        </p:tgtEl>
                                        <p:attrNameLst>
                                          <p:attrName>style.visibility</p:attrName>
                                        </p:attrNameLst>
                                      </p:cBhvr>
                                      <p:to>
                                        <p:strVal val="visible"/>
                                      </p:to>
                                    </p:set>
                                    <p:animEffect transition="in" filter="fade">
                                      <p:cBhvr>
                                        <p:cTn id="26" dur="500"/>
                                        <p:tgtEl>
                                          <p:spTgt spid="9">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animEffect transition="in" filter="fade">
                                      <p:cBhvr>
                                        <p:cTn id="29"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pic>
        <p:nvPicPr>
          <p:cNvPr id="10" name="Picture 2" descr="Image result for Xd logo">
            <a:extLst>
              <a:ext uri="{FF2B5EF4-FFF2-40B4-BE49-F238E27FC236}">
                <a16:creationId xmlns:a16="http://schemas.microsoft.com/office/drawing/2014/main" id="{3CC549D4-1802-495E-9068-7CA0FD3C963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72306" y="0"/>
            <a:ext cx="3119694" cy="25612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E5D78A9-8C4E-4090-AAD9-EBB95853AD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8198" y="3921882"/>
            <a:ext cx="4048217" cy="219296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5DEDB2B-1562-422F-9094-B18F7885886E}"/>
              </a:ext>
            </a:extLst>
          </p:cNvPr>
          <p:cNvPicPr>
            <a:picLocks noChangeAspect="1"/>
          </p:cNvPicPr>
          <p:nvPr/>
        </p:nvPicPr>
        <p:blipFill>
          <a:blip r:embed="rId7"/>
          <a:stretch>
            <a:fillRect/>
          </a:stretch>
        </p:blipFill>
        <p:spPr>
          <a:xfrm>
            <a:off x="7305587" y="3921882"/>
            <a:ext cx="3032068" cy="2192960"/>
          </a:xfrm>
          <a:prstGeom prst="rect">
            <a:avLst/>
          </a:prstGeom>
          <a:ln>
            <a:noFill/>
          </a:ln>
          <a:effectLst>
            <a:outerShdw blurRad="292100" dist="139700" dir="2700000" algn="tl" rotWithShape="0">
              <a:srgbClr val="333333">
                <a:alpha val="65000"/>
              </a:srgbClr>
            </a:outerShdw>
          </a:effectLst>
        </p:spPr>
      </p:pic>
      <p:sp>
        <p:nvSpPr>
          <p:cNvPr id="13" name="Title 1">
            <a:extLst>
              <a:ext uri="{FF2B5EF4-FFF2-40B4-BE49-F238E27FC236}">
                <a16:creationId xmlns:a16="http://schemas.microsoft.com/office/drawing/2014/main" id="{3DFC119C-DFF8-45D7-9D66-7586294F3A9D}"/>
              </a:ext>
            </a:extLst>
          </p:cNvPr>
          <p:cNvSpPr txBox="1">
            <a:spLocks/>
          </p:cNvSpPr>
          <p:nvPr/>
        </p:nvSpPr>
        <p:spPr>
          <a:xfrm>
            <a:off x="-1" y="141819"/>
            <a:ext cx="4443663"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What is Adobe XD?</a:t>
            </a:r>
          </a:p>
        </p:txBody>
      </p:sp>
      <p:sp>
        <p:nvSpPr>
          <p:cNvPr id="14" name="TextBox 13">
            <a:extLst>
              <a:ext uri="{FF2B5EF4-FFF2-40B4-BE49-F238E27FC236}">
                <a16:creationId xmlns:a16="http://schemas.microsoft.com/office/drawing/2014/main" id="{64C9344A-098F-474A-834B-087C38775FF9}"/>
              </a:ext>
            </a:extLst>
          </p:cNvPr>
          <p:cNvSpPr txBox="1"/>
          <p:nvPr/>
        </p:nvSpPr>
        <p:spPr>
          <a:xfrm>
            <a:off x="503530" y="1403716"/>
            <a:ext cx="10850271" cy="2246769"/>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User Experience design tool.</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Ability to create wireframes, mock-ups and prototypes.</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Can be displayed as live previews on both desktop and mobile devices</a:t>
            </a:r>
          </a:p>
        </p:txBody>
      </p:sp>
    </p:spTree>
    <p:extLst>
      <p:ext uri="{BB962C8B-B14F-4D97-AF65-F5344CB8AC3E}">
        <p14:creationId xmlns:p14="http://schemas.microsoft.com/office/powerpoint/2010/main" val="274280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13" name="Title 1">
            <a:extLst>
              <a:ext uri="{FF2B5EF4-FFF2-40B4-BE49-F238E27FC236}">
                <a16:creationId xmlns:a16="http://schemas.microsoft.com/office/drawing/2014/main" id="{3DFC119C-DFF8-45D7-9D66-7586294F3A9D}"/>
              </a:ext>
            </a:extLst>
          </p:cNvPr>
          <p:cNvSpPr txBox="1">
            <a:spLocks/>
          </p:cNvSpPr>
          <p:nvPr/>
        </p:nvSpPr>
        <p:spPr>
          <a:xfrm>
            <a:off x="-1" y="141819"/>
            <a:ext cx="4443663"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Adobe XD Features</a:t>
            </a:r>
          </a:p>
        </p:txBody>
      </p:sp>
      <p:sp>
        <p:nvSpPr>
          <p:cNvPr id="14" name="TextBox 13">
            <a:extLst>
              <a:ext uri="{FF2B5EF4-FFF2-40B4-BE49-F238E27FC236}">
                <a16:creationId xmlns:a16="http://schemas.microsoft.com/office/drawing/2014/main" id="{64C9344A-098F-474A-834B-087C38775FF9}"/>
              </a:ext>
            </a:extLst>
          </p:cNvPr>
          <p:cNvSpPr txBox="1"/>
          <p:nvPr/>
        </p:nvSpPr>
        <p:spPr>
          <a:xfrm>
            <a:off x="503531" y="1403716"/>
            <a:ext cx="9205734" cy="3539430"/>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Easy to test on mobile devices.</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Assets in XD could be easily amended on the fly using Photoshop.</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Simple drag and  drop functionality.</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Create animations.</a:t>
            </a:r>
          </a:p>
        </p:txBody>
      </p:sp>
      <p:pic>
        <p:nvPicPr>
          <p:cNvPr id="8" name="Picture 7">
            <a:extLst>
              <a:ext uri="{FF2B5EF4-FFF2-40B4-BE49-F238E27FC236}">
                <a16:creationId xmlns:a16="http://schemas.microsoft.com/office/drawing/2014/main" id="{D3C2AF5A-1633-4F4B-A939-7FDC0D5E88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13743" y="4141135"/>
            <a:ext cx="6465902" cy="2626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8315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13" name="Title 1">
            <a:extLst>
              <a:ext uri="{FF2B5EF4-FFF2-40B4-BE49-F238E27FC236}">
                <a16:creationId xmlns:a16="http://schemas.microsoft.com/office/drawing/2014/main" id="{3DFC119C-DFF8-45D7-9D66-7586294F3A9D}"/>
              </a:ext>
            </a:extLst>
          </p:cNvPr>
          <p:cNvSpPr txBox="1">
            <a:spLocks/>
          </p:cNvSpPr>
          <p:nvPr/>
        </p:nvSpPr>
        <p:spPr>
          <a:xfrm>
            <a:off x="-227453" y="125451"/>
            <a:ext cx="9709266"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Creating the “                                 ” App</a:t>
            </a:r>
          </a:p>
        </p:txBody>
      </p:sp>
      <p:sp>
        <p:nvSpPr>
          <p:cNvPr id="14" name="TextBox 13">
            <a:extLst>
              <a:ext uri="{FF2B5EF4-FFF2-40B4-BE49-F238E27FC236}">
                <a16:creationId xmlns:a16="http://schemas.microsoft.com/office/drawing/2014/main" id="{64C9344A-098F-474A-834B-087C38775FF9}"/>
              </a:ext>
            </a:extLst>
          </p:cNvPr>
          <p:cNvSpPr txBox="1"/>
          <p:nvPr/>
        </p:nvSpPr>
        <p:spPr>
          <a:xfrm>
            <a:off x="2067456" y="4161658"/>
            <a:ext cx="2530642" cy="461665"/>
          </a:xfrm>
          <a:prstGeom prst="rect">
            <a:avLst/>
          </a:prstGeom>
          <a:noFill/>
        </p:spPr>
        <p:txBody>
          <a:bodyPr wrap="square" rtlCol="0">
            <a:spAutoFit/>
          </a:bodyPr>
          <a:lstStyle/>
          <a:p>
            <a:r>
              <a:rPr lang="en-GB" sz="2400" dirty="0">
                <a:solidFill>
                  <a:schemeClr val="bg1"/>
                </a:solidFill>
              </a:rPr>
              <a:t>Brand Recognition</a:t>
            </a:r>
          </a:p>
        </p:txBody>
      </p:sp>
      <p:pic>
        <p:nvPicPr>
          <p:cNvPr id="8" name="Content Placeholder 5">
            <a:extLst>
              <a:ext uri="{FF2B5EF4-FFF2-40B4-BE49-F238E27FC236}">
                <a16:creationId xmlns:a16="http://schemas.microsoft.com/office/drawing/2014/main" id="{1EEE0531-558F-4601-95FC-C8A617199D6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0186" y="1420321"/>
            <a:ext cx="5045182" cy="263695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5449252B-1FEC-4919-9B93-5C770190C8D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106792" y="4002053"/>
            <a:ext cx="4874952" cy="2643353"/>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5C42F161-8795-4C0F-916B-B23A9DB253F2}"/>
              </a:ext>
            </a:extLst>
          </p:cNvPr>
          <p:cNvPicPr>
            <a:picLocks noChangeAspect="1"/>
          </p:cNvPicPr>
          <p:nvPr/>
        </p:nvPicPr>
        <p:blipFill>
          <a:blip r:embed="rId7"/>
          <a:stretch>
            <a:fillRect/>
          </a:stretch>
        </p:blipFill>
        <p:spPr>
          <a:xfrm>
            <a:off x="3481197" y="453828"/>
            <a:ext cx="4023709" cy="542591"/>
          </a:xfrm>
          <a:prstGeom prst="rect">
            <a:avLst/>
          </a:prstGeom>
        </p:spPr>
      </p:pic>
      <p:sp>
        <p:nvSpPr>
          <p:cNvPr id="17" name="TextBox 16">
            <a:extLst>
              <a:ext uri="{FF2B5EF4-FFF2-40B4-BE49-F238E27FC236}">
                <a16:creationId xmlns:a16="http://schemas.microsoft.com/office/drawing/2014/main" id="{1FB6ED49-71FB-4505-9391-2AC8352B95CD}"/>
              </a:ext>
            </a:extLst>
          </p:cNvPr>
          <p:cNvSpPr txBox="1"/>
          <p:nvPr/>
        </p:nvSpPr>
        <p:spPr>
          <a:xfrm>
            <a:off x="7405041" y="3429000"/>
            <a:ext cx="2530642" cy="461665"/>
          </a:xfrm>
          <a:prstGeom prst="rect">
            <a:avLst/>
          </a:prstGeom>
          <a:noFill/>
        </p:spPr>
        <p:txBody>
          <a:bodyPr wrap="square" rtlCol="0">
            <a:spAutoFit/>
          </a:bodyPr>
          <a:lstStyle/>
          <a:p>
            <a:r>
              <a:rPr lang="en-GB" sz="2400" dirty="0">
                <a:solidFill>
                  <a:schemeClr val="bg1"/>
                </a:solidFill>
              </a:rPr>
              <a:t>Using wires in XD</a:t>
            </a:r>
          </a:p>
        </p:txBody>
      </p:sp>
    </p:spTree>
    <p:extLst>
      <p:ext uri="{BB962C8B-B14F-4D97-AF65-F5344CB8AC3E}">
        <p14:creationId xmlns:p14="http://schemas.microsoft.com/office/powerpoint/2010/main" val="417335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B050"/>
            </a:gs>
            <a:gs pos="100000">
              <a:schemeClr val="accent5">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13" name="Title 1">
            <a:extLst>
              <a:ext uri="{FF2B5EF4-FFF2-40B4-BE49-F238E27FC236}">
                <a16:creationId xmlns:a16="http://schemas.microsoft.com/office/drawing/2014/main" id="{3DFC119C-DFF8-45D7-9D66-7586294F3A9D}"/>
              </a:ext>
            </a:extLst>
          </p:cNvPr>
          <p:cNvSpPr txBox="1">
            <a:spLocks/>
          </p:cNvSpPr>
          <p:nvPr/>
        </p:nvSpPr>
        <p:spPr>
          <a:xfrm>
            <a:off x="-227453" y="125451"/>
            <a:ext cx="5569474"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Key Findings of Day 2</a:t>
            </a:r>
          </a:p>
        </p:txBody>
      </p:sp>
      <p:sp>
        <p:nvSpPr>
          <p:cNvPr id="9" name="TextBox 8">
            <a:extLst>
              <a:ext uri="{FF2B5EF4-FFF2-40B4-BE49-F238E27FC236}">
                <a16:creationId xmlns:a16="http://schemas.microsoft.com/office/drawing/2014/main" id="{8622E3FF-D916-4D9E-8B5D-D7064187372F}"/>
              </a:ext>
            </a:extLst>
          </p:cNvPr>
          <p:cNvSpPr txBox="1"/>
          <p:nvPr/>
        </p:nvSpPr>
        <p:spPr>
          <a:xfrm>
            <a:off x="503531" y="1281596"/>
            <a:ext cx="10677815"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solidFill>
                  <a:schemeClr val="bg1"/>
                </a:solidFill>
              </a:rPr>
              <a:t>Storyboard of user’s journey of application has been created</a:t>
            </a:r>
          </a:p>
          <a:p>
            <a:endParaRPr lang="en-GB" sz="2400" dirty="0">
              <a:solidFill>
                <a:schemeClr val="bg1"/>
              </a:solidFill>
            </a:endParaRPr>
          </a:p>
          <a:p>
            <a:pPr marL="342900" indent="-342900">
              <a:buFont typeface="Arial" panose="020B0604020202020204" pitchFamily="34" charset="0"/>
              <a:buChar char="•"/>
            </a:pPr>
            <a:r>
              <a:rPr lang="en-GB" sz="2400" dirty="0">
                <a:solidFill>
                  <a:schemeClr val="bg1"/>
                </a:solidFill>
              </a:rPr>
              <a:t>Prototype has been created for user to test</a:t>
            </a:r>
          </a:p>
        </p:txBody>
      </p:sp>
      <p:pic>
        <p:nvPicPr>
          <p:cNvPr id="2" name="Picture 1">
            <a:extLst>
              <a:ext uri="{FF2B5EF4-FFF2-40B4-BE49-F238E27FC236}">
                <a16:creationId xmlns:a16="http://schemas.microsoft.com/office/drawing/2014/main" id="{36E33E33-5AB9-6A49-B4DC-6E3A00024E5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74895" y="2678414"/>
            <a:ext cx="9138285" cy="3885994"/>
          </a:xfrm>
          <a:prstGeom prst="rect">
            <a:avLst/>
          </a:prstGeom>
        </p:spPr>
      </p:pic>
    </p:spTree>
    <p:extLst>
      <p:ext uri="{BB962C8B-B14F-4D97-AF65-F5344CB8AC3E}">
        <p14:creationId xmlns:p14="http://schemas.microsoft.com/office/powerpoint/2010/main" val="354828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6" name="Title 1">
            <a:extLst>
              <a:ext uri="{FF2B5EF4-FFF2-40B4-BE49-F238E27FC236}">
                <a16:creationId xmlns:a16="http://schemas.microsoft.com/office/drawing/2014/main" id="{31A77EAC-D64A-5C42-B16A-BF9AD20CEA87}"/>
              </a:ext>
            </a:extLst>
          </p:cNvPr>
          <p:cNvSpPr>
            <a:spLocks noGrp="1"/>
          </p:cNvSpPr>
          <p:nvPr>
            <p:ph type="ctrTitle"/>
          </p:nvPr>
        </p:nvSpPr>
        <p:spPr>
          <a:xfrm>
            <a:off x="4178105" y="3088322"/>
            <a:ext cx="3516924" cy="959656"/>
          </a:xfrm>
        </p:spPr>
        <p:txBody>
          <a:bodyPr>
            <a:normAutofit fontScale="90000"/>
          </a:bodyPr>
          <a:lstStyle/>
          <a:p>
            <a:r>
              <a:rPr lang="en-GB" sz="4400" dirty="0">
                <a:solidFill>
                  <a:schemeClr val="bg1"/>
                </a:solidFill>
              </a:rPr>
              <a:t>Day 3</a:t>
            </a:r>
            <a:br>
              <a:rPr lang="en-GB" sz="4400" dirty="0">
                <a:solidFill>
                  <a:schemeClr val="bg1"/>
                </a:solidFill>
              </a:rPr>
            </a:br>
            <a:r>
              <a:rPr lang="en-GB" sz="3600" dirty="0">
                <a:solidFill>
                  <a:schemeClr val="bg1"/>
                </a:solidFill>
              </a:rPr>
              <a:t>Testing</a:t>
            </a:r>
          </a:p>
        </p:txBody>
      </p:sp>
    </p:spTree>
    <p:extLst>
      <p:ext uri="{BB962C8B-B14F-4D97-AF65-F5344CB8AC3E}">
        <p14:creationId xmlns:p14="http://schemas.microsoft.com/office/powerpoint/2010/main" val="163610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7" name="Title 1">
            <a:extLst>
              <a:ext uri="{FF2B5EF4-FFF2-40B4-BE49-F238E27FC236}">
                <a16:creationId xmlns:a16="http://schemas.microsoft.com/office/drawing/2014/main" id="{B553CE92-1448-8043-A3F2-D18773F9A8B7}"/>
              </a:ext>
            </a:extLst>
          </p:cNvPr>
          <p:cNvSpPr txBox="1">
            <a:spLocks/>
          </p:cNvSpPr>
          <p:nvPr/>
        </p:nvSpPr>
        <p:spPr>
          <a:xfrm>
            <a:off x="-398585" y="78559"/>
            <a:ext cx="5060667"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Day 3 – Set up</a:t>
            </a:r>
          </a:p>
        </p:txBody>
      </p:sp>
      <p:pic>
        <p:nvPicPr>
          <p:cNvPr id="5" name="Picture 4">
            <a:extLst>
              <a:ext uri="{FF2B5EF4-FFF2-40B4-BE49-F238E27FC236}">
                <a16:creationId xmlns:a16="http://schemas.microsoft.com/office/drawing/2014/main" id="{EA29852B-56A2-404B-991F-1841D9AF8C8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174523" y="1516184"/>
            <a:ext cx="4493847" cy="4473420"/>
          </a:xfrm>
          <a:prstGeom prst="rect">
            <a:avLst/>
          </a:prstGeom>
        </p:spPr>
      </p:pic>
      <p:sp>
        <p:nvSpPr>
          <p:cNvPr id="8" name="TextBox 7">
            <a:extLst>
              <a:ext uri="{FF2B5EF4-FFF2-40B4-BE49-F238E27FC236}">
                <a16:creationId xmlns:a16="http://schemas.microsoft.com/office/drawing/2014/main" id="{D2977368-EAD4-C042-B1B0-7E7FB7997663}"/>
              </a:ext>
            </a:extLst>
          </p:cNvPr>
          <p:cNvSpPr txBox="1"/>
          <p:nvPr/>
        </p:nvSpPr>
        <p:spPr>
          <a:xfrm>
            <a:off x="414611" y="1874728"/>
            <a:ext cx="9205734" cy="3108543"/>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Test room with waiting area, work</a:t>
            </a:r>
            <a:br>
              <a:rPr lang="en-GB" sz="2800" dirty="0">
                <a:solidFill>
                  <a:schemeClr val="bg1"/>
                </a:solidFill>
              </a:rPr>
            </a:br>
            <a:r>
              <a:rPr lang="en-GB" sz="2800" dirty="0">
                <a:solidFill>
                  <a:schemeClr val="bg1"/>
                </a:solidFill>
              </a:rPr>
              <a:t>station, recording equipment</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Sprint team in the room taking notes</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Two interviewers leading 15 minute</a:t>
            </a:r>
            <a:br>
              <a:rPr lang="en-GB" sz="2800" dirty="0">
                <a:solidFill>
                  <a:schemeClr val="bg1"/>
                </a:solidFill>
              </a:rPr>
            </a:br>
            <a:r>
              <a:rPr lang="en-GB" sz="2800" dirty="0">
                <a:solidFill>
                  <a:schemeClr val="bg1"/>
                </a:solidFill>
              </a:rPr>
              <a:t>interviews</a:t>
            </a:r>
          </a:p>
        </p:txBody>
      </p:sp>
    </p:spTree>
    <p:extLst>
      <p:ext uri="{BB962C8B-B14F-4D97-AF65-F5344CB8AC3E}">
        <p14:creationId xmlns:p14="http://schemas.microsoft.com/office/powerpoint/2010/main" val="423773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7" name="Title 1">
            <a:extLst>
              <a:ext uri="{FF2B5EF4-FFF2-40B4-BE49-F238E27FC236}">
                <a16:creationId xmlns:a16="http://schemas.microsoft.com/office/drawing/2014/main" id="{B553CE92-1448-8043-A3F2-D18773F9A8B7}"/>
              </a:ext>
            </a:extLst>
          </p:cNvPr>
          <p:cNvSpPr txBox="1">
            <a:spLocks/>
          </p:cNvSpPr>
          <p:nvPr/>
        </p:nvSpPr>
        <p:spPr>
          <a:xfrm>
            <a:off x="-398585" y="78559"/>
            <a:ext cx="5060667"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Day 3 – Set up</a:t>
            </a:r>
          </a:p>
        </p:txBody>
      </p:sp>
      <p:sp>
        <p:nvSpPr>
          <p:cNvPr id="8" name="TextBox 7">
            <a:extLst>
              <a:ext uri="{FF2B5EF4-FFF2-40B4-BE49-F238E27FC236}">
                <a16:creationId xmlns:a16="http://schemas.microsoft.com/office/drawing/2014/main" id="{D2977368-EAD4-C042-B1B0-7E7FB7997663}"/>
              </a:ext>
            </a:extLst>
          </p:cNvPr>
          <p:cNvSpPr txBox="1"/>
          <p:nvPr/>
        </p:nvSpPr>
        <p:spPr>
          <a:xfrm>
            <a:off x="414611" y="1874728"/>
            <a:ext cx="5486004" cy="2677656"/>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Three tests would uncover up to 70% of problems.</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More tests uncover more issues, but the returns are diminishing.</a:t>
            </a:r>
            <a:br>
              <a:rPr lang="en-GB" sz="2800" dirty="0">
                <a:solidFill>
                  <a:schemeClr val="bg1"/>
                </a:solidFill>
              </a:rPr>
            </a:br>
            <a:endParaRPr lang="en-GB" sz="2800" dirty="0">
              <a:solidFill>
                <a:schemeClr val="bg1"/>
              </a:solidFill>
            </a:endParaRPr>
          </a:p>
        </p:txBody>
      </p:sp>
      <p:pic>
        <p:nvPicPr>
          <p:cNvPr id="6" name="Picture 5">
            <a:extLst>
              <a:ext uri="{FF2B5EF4-FFF2-40B4-BE49-F238E27FC236}">
                <a16:creationId xmlns:a16="http://schemas.microsoft.com/office/drawing/2014/main" id="{98A93C91-B872-294D-B7F9-22A725421826}"/>
              </a:ext>
            </a:extLst>
          </p:cNvPr>
          <p:cNvPicPr/>
          <p:nvPr/>
        </p:nvPicPr>
        <p:blipFill>
          <a:blip r:embed="rId5" cstate="screen">
            <a:extLst>
              <a:ext uri="{28A0092B-C50C-407E-A947-70E740481C1C}">
                <a14:useLocalDpi xmlns:a14="http://schemas.microsoft.com/office/drawing/2010/main"/>
              </a:ext>
            </a:extLst>
          </a:blip>
          <a:stretch>
            <a:fillRect/>
          </a:stretch>
        </p:blipFill>
        <p:spPr>
          <a:xfrm>
            <a:off x="6096000" y="1816514"/>
            <a:ext cx="5731510" cy="3334385"/>
          </a:xfrm>
          <a:prstGeom prst="rect">
            <a:avLst/>
          </a:prstGeom>
        </p:spPr>
      </p:pic>
    </p:spTree>
    <p:extLst>
      <p:ext uri="{BB962C8B-B14F-4D97-AF65-F5344CB8AC3E}">
        <p14:creationId xmlns:p14="http://schemas.microsoft.com/office/powerpoint/2010/main" val="225094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7" name="Title 1">
            <a:extLst>
              <a:ext uri="{FF2B5EF4-FFF2-40B4-BE49-F238E27FC236}">
                <a16:creationId xmlns:a16="http://schemas.microsoft.com/office/drawing/2014/main" id="{B553CE92-1448-8043-A3F2-D18773F9A8B7}"/>
              </a:ext>
            </a:extLst>
          </p:cNvPr>
          <p:cNvSpPr txBox="1">
            <a:spLocks/>
          </p:cNvSpPr>
          <p:nvPr/>
        </p:nvSpPr>
        <p:spPr>
          <a:xfrm>
            <a:off x="-398585" y="78559"/>
            <a:ext cx="5060667"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Day 3 – Set up</a:t>
            </a:r>
          </a:p>
        </p:txBody>
      </p:sp>
      <p:sp>
        <p:nvSpPr>
          <p:cNvPr id="8" name="TextBox 7">
            <a:extLst>
              <a:ext uri="{FF2B5EF4-FFF2-40B4-BE49-F238E27FC236}">
                <a16:creationId xmlns:a16="http://schemas.microsoft.com/office/drawing/2014/main" id="{D2977368-EAD4-C042-B1B0-7E7FB7997663}"/>
              </a:ext>
            </a:extLst>
          </p:cNvPr>
          <p:cNvSpPr txBox="1"/>
          <p:nvPr/>
        </p:nvSpPr>
        <p:spPr>
          <a:xfrm>
            <a:off x="414611" y="1874728"/>
            <a:ext cx="5486004" cy="3970318"/>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schemeClr val="bg1"/>
                </a:solidFill>
              </a:rPr>
              <a:t>Three tests would uncover up to 70% of problems.</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More tests uncover more issues, but the returns are diminishing.</a:t>
            </a:r>
            <a:br>
              <a:rPr lang="en-GB" sz="2800" dirty="0">
                <a:solidFill>
                  <a:schemeClr val="bg1"/>
                </a:solidFill>
              </a:rPr>
            </a:br>
            <a:endParaRPr lang="en-GB" sz="2800" dirty="0">
              <a:solidFill>
                <a:schemeClr val="bg1"/>
              </a:solidFill>
            </a:endParaRPr>
          </a:p>
          <a:p>
            <a:pPr marL="342900" indent="-342900">
              <a:buFont typeface="Arial" panose="020B0604020202020204" pitchFamily="34" charset="0"/>
              <a:buChar char="•"/>
            </a:pPr>
            <a:r>
              <a:rPr lang="en-GB" sz="2800" dirty="0">
                <a:solidFill>
                  <a:schemeClr val="bg1"/>
                </a:solidFill>
              </a:rPr>
              <a:t>Interactions were recorded for reviewing later.</a:t>
            </a:r>
            <a:br>
              <a:rPr lang="en-GB" sz="2800" dirty="0">
                <a:solidFill>
                  <a:schemeClr val="bg1"/>
                </a:solidFill>
              </a:rPr>
            </a:br>
            <a:endParaRPr lang="en-GB" sz="2800" dirty="0">
              <a:solidFill>
                <a:schemeClr val="bg1"/>
              </a:solidFill>
            </a:endParaRPr>
          </a:p>
        </p:txBody>
      </p:sp>
      <p:pic>
        <p:nvPicPr>
          <p:cNvPr id="2" name="Picture 1">
            <a:extLst>
              <a:ext uri="{FF2B5EF4-FFF2-40B4-BE49-F238E27FC236}">
                <a16:creationId xmlns:a16="http://schemas.microsoft.com/office/drawing/2014/main" id="{F7FC6D93-5BC7-1F4C-8758-AD966B036EA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92856" y="1894333"/>
            <a:ext cx="6223297" cy="3493610"/>
          </a:xfrm>
          <a:prstGeom prst="rect">
            <a:avLst/>
          </a:prstGeom>
        </p:spPr>
      </p:pic>
    </p:spTree>
    <p:extLst>
      <p:ext uri="{BB962C8B-B14F-4D97-AF65-F5344CB8AC3E}">
        <p14:creationId xmlns:p14="http://schemas.microsoft.com/office/powerpoint/2010/main" val="232663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0" y="193895"/>
            <a:ext cx="3516924" cy="959656"/>
          </a:xfrm>
        </p:spPr>
        <p:txBody>
          <a:bodyPr>
            <a:normAutofit/>
          </a:bodyPr>
          <a:lstStyle/>
          <a:p>
            <a:r>
              <a:rPr lang="en-GB" sz="4400" dirty="0">
                <a:solidFill>
                  <a:schemeClr val="bg1"/>
                </a:solidFill>
              </a:rPr>
              <a:t>Overview</a:t>
            </a:r>
          </a:p>
        </p:txBody>
      </p:sp>
      <p:sp>
        <p:nvSpPr>
          <p:cNvPr id="3" name="TextBox 2">
            <a:extLst>
              <a:ext uri="{FF2B5EF4-FFF2-40B4-BE49-F238E27FC236}">
                <a16:creationId xmlns:a16="http://schemas.microsoft.com/office/drawing/2014/main" id="{01DA37E8-0E83-4A55-9D17-7B9839FE2036}"/>
              </a:ext>
            </a:extLst>
          </p:cNvPr>
          <p:cNvSpPr txBox="1"/>
          <p:nvPr/>
        </p:nvSpPr>
        <p:spPr>
          <a:xfrm>
            <a:off x="675249" y="1613118"/>
            <a:ext cx="7920111" cy="3108543"/>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bg1"/>
                </a:solidFill>
              </a:rPr>
              <a:t>The problem we were trying to solve</a:t>
            </a:r>
            <a:br>
              <a:rPr lang="en-GB" sz="2800" dirty="0">
                <a:solidFill>
                  <a:schemeClr val="bg1"/>
                </a:solidFill>
              </a:rPr>
            </a:b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Overall structure of design sprint</a:t>
            </a:r>
            <a:br>
              <a:rPr lang="en-GB" sz="2800" dirty="0">
                <a:solidFill>
                  <a:schemeClr val="bg1"/>
                </a:solidFill>
              </a:rPr>
            </a:b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Key findings of each day</a:t>
            </a:r>
            <a:br>
              <a:rPr lang="en-GB" sz="2800" dirty="0">
                <a:solidFill>
                  <a:schemeClr val="bg1"/>
                </a:solidFill>
              </a:rPr>
            </a:b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Actions taken at the end of sprint</a:t>
            </a:r>
          </a:p>
        </p:txBody>
      </p:sp>
    </p:spTree>
    <p:extLst>
      <p:ext uri="{BB962C8B-B14F-4D97-AF65-F5344CB8AC3E}">
        <p14:creationId xmlns:p14="http://schemas.microsoft.com/office/powerpoint/2010/main" val="921114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7" name="Title 1">
            <a:extLst>
              <a:ext uri="{FF2B5EF4-FFF2-40B4-BE49-F238E27FC236}">
                <a16:creationId xmlns:a16="http://schemas.microsoft.com/office/drawing/2014/main" id="{B553CE92-1448-8043-A3F2-D18773F9A8B7}"/>
              </a:ext>
            </a:extLst>
          </p:cNvPr>
          <p:cNvSpPr txBox="1">
            <a:spLocks/>
          </p:cNvSpPr>
          <p:nvPr/>
        </p:nvSpPr>
        <p:spPr>
          <a:xfrm>
            <a:off x="0" y="53298"/>
            <a:ext cx="5060667"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Day 3 – Conclusions</a:t>
            </a:r>
          </a:p>
        </p:txBody>
      </p:sp>
      <p:sp>
        <p:nvSpPr>
          <p:cNvPr id="5" name="Rectangle 4">
            <a:extLst>
              <a:ext uri="{FF2B5EF4-FFF2-40B4-BE49-F238E27FC236}">
                <a16:creationId xmlns:a16="http://schemas.microsoft.com/office/drawing/2014/main" id="{0D907FCE-EF4E-914C-9135-14EC6F6CC5BD}"/>
              </a:ext>
            </a:extLst>
          </p:cNvPr>
          <p:cNvSpPr/>
          <p:nvPr/>
        </p:nvSpPr>
        <p:spPr>
          <a:xfrm>
            <a:off x="390770" y="1335710"/>
            <a:ext cx="7401168" cy="467820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bg1"/>
                </a:solidFill>
              </a:rPr>
              <a:t>First impressions about the app: A variety of bright </a:t>
            </a:r>
            <a:r>
              <a:rPr lang="en-US" sz="2400" dirty="0" err="1">
                <a:solidFill>
                  <a:schemeClr val="bg1"/>
                </a:solidFill>
              </a:rPr>
              <a:t>colours</a:t>
            </a:r>
            <a:r>
              <a:rPr lang="en-US" sz="2400" dirty="0">
                <a:solidFill>
                  <a:schemeClr val="bg1"/>
                </a:solidFill>
              </a:rPr>
              <a:t> were used, which are appropriate to audience.</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It’s a straight forward app which is friendly and encourages curiosity.</a:t>
            </a:r>
            <a:br>
              <a:rPr lang="en-US" sz="2400" dirty="0">
                <a:solidFill>
                  <a:schemeClr val="bg1"/>
                </a:solidFill>
              </a:rPr>
            </a:b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Users easily could manage to find the information (“</a:t>
            </a:r>
            <a:r>
              <a:rPr lang="en-US" sz="2400" dirty="0" err="1">
                <a:solidFill>
                  <a:schemeClr val="bg1"/>
                </a:solidFill>
              </a:rPr>
              <a:t>i</a:t>
            </a:r>
            <a:r>
              <a:rPr lang="en-US" sz="2400" dirty="0">
                <a:solidFill>
                  <a:schemeClr val="bg1"/>
                </a:solidFill>
              </a:rPr>
              <a:t>”) and settings button to click.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The instructions that users are going to follow are quite clear and users generally interacted well with them.</a:t>
            </a:r>
          </a:p>
          <a:p>
            <a:pPr marL="285750" indent="-285750">
              <a:buFont typeface="Arial" panose="020B0604020202020204" pitchFamily="34" charset="0"/>
              <a:buChar char="•"/>
            </a:pPr>
            <a:endParaRPr lang="en-US" sz="2000" dirty="0">
              <a:solidFill>
                <a:schemeClr val="bg1"/>
              </a:solidFill>
            </a:endParaRPr>
          </a:p>
          <a:p>
            <a:endParaRPr lang="en-US" sz="1400" dirty="0"/>
          </a:p>
        </p:txBody>
      </p:sp>
      <p:pic>
        <p:nvPicPr>
          <p:cNvPr id="10" name="Picture 9">
            <a:extLst>
              <a:ext uri="{FF2B5EF4-FFF2-40B4-BE49-F238E27FC236}">
                <a16:creationId xmlns:a16="http://schemas.microsoft.com/office/drawing/2014/main" id="{7C9B1436-3F79-604B-BF59-9F0C22D0E93C}"/>
              </a:ext>
            </a:extLst>
          </p:cNvPr>
          <p:cNvPicPr/>
          <p:nvPr/>
        </p:nvPicPr>
        <p:blipFill>
          <a:blip r:embed="rId5" cstate="screen">
            <a:extLst>
              <a:ext uri="{28A0092B-C50C-407E-A947-70E740481C1C}">
                <a14:useLocalDpi xmlns:a14="http://schemas.microsoft.com/office/drawing/2010/main"/>
              </a:ext>
            </a:extLst>
          </a:blip>
          <a:stretch>
            <a:fillRect/>
          </a:stretch>
        </p:blipFill>
        <p:spPr>
          <a:xfrm>
            <a:off x="8432800" y="1139361"/>
            <a:ext cx="3273229" cy="2457002"/>
          </a:xfrm>
          <a:prstGeom prst="rect">
            <a:avLst/>
          </a:prstGeom>
        </p:spPr>
      </p:pic>
      <p:pic>
        <p:nvPicPr>
          <p:cNvPr id="11" name="Picture 10">
            <a:extLst>
              <a:ext uri="{FF2B5EF4-FFF2-40B4-BE49-F238E27FC236}">
                <a16:creationId xmlns:a16="http://schemas.microsoft.com/office/drawing/2014/main" id="{4A02E8EB-CF32-9945-B26B-74EF5DC7D327}"/>
              </a:ext>
            </a:extLst>
          </p:cNvPr>
          <p:cNvPicPr/>
          <p:nvPr/>
        </p:nvPicPr>
        <p:blipFill>
          <a:blip r:embed="rId6" cstate="screen">
            <a:extLst>
              <a:ext uri="{28A0092B-C50C-407E-A947-70E740481C1C}">
                <a14:useLocalDpi xmlns:a14="http://schemas.microsoft.com/office/drawing/2010/main"/>
              </a:ext>
            </a:extLst>
          </a:blip>
          <a:stretch>
            <a:fillRect/>
          </a:stretch>
        </p:blipFill>
        <p:spPr>
          <a:xfrm>
            <a:off x="8393227" y="3789799"/>
            <a:ext cx="3273212" cy="2457002"/>
          </a:xfrm>
          <a:prstGeom prst="rect">
            <a:avLst/>
          </a:prstGeom>
        </p:spPr>
      </p:pic>
    </p:spTree>
    <p:extLst>
      <p:ext uri="{BB962C8B-B14F-4D97-AF65-F5344CB8AC3E}">
        <p14:creationId xmlns:p14="http://schemas.microsoft.com/office/powerpoint/2010/main" val="94199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7" name="Title 1">
            <a:extLst>
              <a:ext uri="{FF2B5EF4-FFF2-40B4-BE49-F238E27FC236}">
                <a16:creationId xmlns:a16="http://schemas.microsoft.com/office/drawing/2014/main" id="{B553CE92-1448-8043-A3F2-D18773F9A8B7}"/>
              </a:ext>
            </a:extLst>
          </p:cNvPr>
          <p:cNvSpPr txBox="1">
            <a:spLocks/>
          </p:cNvSpPr>
          <p:nvPr/>
        </p:nvSpPr>
        <p:spPr>
          <a:xfrm>
            <a:off x="0" y="53298"/>
            <a:ext cx="5060667" cy="95965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dirty="0">
                <a:solidFill>
                  <a:schemeClr val="bg1"/>
                </a:solidFill>
              </a:rPr>
              <a:t>Day 3 – Conclusions</a:t>
            </a:r>
          </a:p>
        </p:txBody>
      </p:sp>
      <p:sp>
        <p:nvSpPr>
          <p:cNvPr id="5" name="Rectangle 4">
            <a:extLst>
              <a:ext uri="{FF2B5EF4-FFF2-40B4-BE49-F238E27FC236}">
                <a16:creationId xmlns:a16="http://schemas.microsoft.com/office/drawing/2014/main" id="{0D907FCE-EF4E-914C-9135-14EC6F6CC5BD}"/>
              </a:ext>
            </a:extLst>
          </p:cNvPr>
          <p:cNvSpPr/>
          <p:nvPr/>
        </p:nvSpPr>
        <p:spPr>
          <a:xfrm>
            <a:off x="390770" y="1335710"/>
            <a:ext cx="7401168" cy="4739759"/>
          </a:xfrm>
          <a:prstGeom prst="rect">
            <a:avLst/>
          </a:prstGeom>
        </p:spPr>
        <p:txBody>
          <a:bodyPr wrap="square">
            <a:spAutoFit/>
          </a:bodyPr>
          <a:lstStyle/>
          <a:p>
            <a:pPr marL="285750" indent="-285750">
              <a:buFont typeface="Arial" panose="020B0604020202020204" pitchFamily="34" charset="0"/>
              <a:buChar char="•"/>
            </a:pPr>
            <a:r>
              <a:rPr lang="en-US" sz="2200" dirty="0">
                <a:solidFill>
                  <a:schemeClr val="bg1"/>
                </a:solidFill>
              </a:rPr>
              <a:t>There is a need of more feedback. If the user answers the questions correctly, the avatar can do a happy face. If not a sad face.</a:t>
            </a:r>
          </a:p>
          <a:p>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There was some confusion about the reason why the app would need to know where people went to school. </a:t>
            </a:r>
            <a:br>
              <a:rPr lang="en-US" sz="2200" dirty="0">
                <a:solidFill>
                  <a:schemeClr val="bg1"/>
                </a:solidFill>
              </a:rPr>
            </a:b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At the end of the quiz, users became confused where to go next. One ended in a loop repeating previous sections from the quiz.</a:t>
            </a:r>
            <a:br>
              <a:rPr lang="en-US" sz="2200" dirty="0">
                <a:solidFill>
                  <a:schemeClr val="bg1"/>
                </a:solidFill>
              </a:rPr>
            </a:br>
            <a:r>
              <a:rPr lang="en-US" sz="2200" dirty="0">
                <a:solidFill>
                  <a:schemeClr val="bg1"/>
                </a:solidFill>
              </a:rPr>
              <a:t> </a:t>
            </a:r>
          </a:p>
          <a:p>
            <a:pPr marL="285750" indent="-285750">
              <a:buFont typeface="Arial" panose="020B0604020202020204" pitchFamily="34" charset="0"/>
              <a:buChar char="•"/>
            </a:pPr>
            <a:r>
              <a:rPr lang="en-US" sz="2200" dirty="0">
                <a:solidFill>
                  <a:schemeClr val="bg1"/>
                </a:solidFill>
              </a:rPr>
              <a:t>All comments were valuable for giving us a better understanding of UX and importance of creativity.</a:t>
            </a:r>
          </a:p>
          <a:p>
            <a:endParaRPr lang="en-US" sz="1600" dirty="0"/>
          </a:p>
        </p:txBody>
      </p:sp>
      <p:pic>
        <p:nvPicPr>
          <p:cNvPr id="10" name="Picture 9">
            <a:extLst>
              <a:ext uri="{FF2B5EF4-FFF2-40B4-BE49-F238E27FC236}">
                <a16:creationId xmlns:a16="http://schemas.microsoft.com/office/drawing/2014/main" id="{7C9B1436-3F79-604B-BF59-9F0C22D0E93C}"/>
              </a:ext>
            </a:extLst>
          </p:cNvPr>
          <p:cNvPicPr/>
          <p:nvPr/>
        </p:nvPicPr>
        <p:blipFill>
          <a:blip r:embed="rId5" cstate="screen">
            <a:extLst>
              <a:ext uri="{28A0092B-C50C-407E-A947-70E740481C1C}">
                <a14:useLocalDpi xmlns:a14="http://schemas.microsoft.com/office/drawing/2010/main"/>
              </a:ext>
            </a:extLst>
          </a:blip>
          <a:stretch>
            <a:fillRect/>
          </a:stretch>
        </p:blipFill>
        <p:spPr>
          <a:xfrm>
            <a:off x="8432800" y="1139361"/>
            <a:ext cx="3273229" cy="2457002"/>
          </a:xfrm>
          <a:prstGeom prst="rect">
            <a:avLst/>
          </a:prstGeom>
        </p:spPr>
      </p:pic>
      <p:pic>
        <p:nvPicPr>
          <p:cNvPr id="11" name="Picture 10">
            <a:extLst>
              <a:ext uri="{FF2B5EF4-FFF2-40B4-BE49-F238E27FC236}">
                <a16:creationId xmlns:a16="http://schemas.microsoft.com/office/drawing/2014/main" id="{4A02E8EB-CF32-9945-B26B-74EF5DC7D327}"/>
              </a:ext>
            </a:extLst>
          </p:cNvPr>
          <p:cNvPicPr/>
          <p:nvPr/>
        </p:nvPicPr>
        <p:blipFill>
          <a:blip r:embed="rId6" cstate="screen">
            <a:extLst>
              <a:ext uri="{28A0092B-C50C-407E-A947-70E740481C1C}">
                <a14:useLocalDpi xmlns:a14="http://schemas.microsoft.com/office/drawing/2010/main"/>
              </a:ext>
            </a:extLst>
          </a:blip>
          <a:stretch>
            <a:fillRect/>
          </a:stretch>
        </p:blipFill>
        <p:spPr>
          <a:xfrm>
            <a:off x="8393227" y="3789799"/>
            <a:ext cx="3273212" cy="2457002"/>
          </a:xfrm>
          <a:prstGeom prst="rect">
            <a:avLst/>
          </a:prstGeom>
        </p:spPr>
      </p:pic>
    </p:spTree>
    <p:extLst>
      <p:ext uri="{BB962C8B-B14F-4D97-AF65-F5344CB8AC3E}">
        <p14:creationId xmlns:p14="http://schemas.microsoft.com/office/powerpoint/2010/main" val="9566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E5640F"/>
            </a:gs>
            <a:gs pos="100000">
              <a:srgbClr val="EA800F"/>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1524000" y="2655741"/>
            <a:ext cx="9144000" cy="1066027"/>
          </a:xfrm>
        </p:spPr>
        <p:txBody>
          <a:bodyPr>
            <a:normAutofit/>
          </a:bodyPr>
          <a:lstStyle/>
          <a:p>
            <a:r>
              <a:rPr lang="en-GB" dirty="0">
                <a:solidFill>
                  <a:schemeClr val="bg1"/>
                </a:solidFill>
              </a:rPr>
              <a:t>Any Questions?</a:t>
            </a:r>
          </a:p>
        </p:txBody>
      </p:sp>
    </p:spTree>
    <p:extLst>
      <p:ext uri="{BB962C8B-B14F-4D97-AF65-F5344CB8AC3E}">
        <p14:creationId xmlns:p14="http://schemas.microsoft.com/office/powerpoint/2010/main" val="3838315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8439BD"/>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0" y="193895"/>
            <a:ext cx="3516924" cy="959656"/>
          </a:xfrm>
        </p:spPr>
        <p:txBody>
          <a:bodyPr>
            <a:normAutofit/>
          </a:bodyPr>
          <a:lstStyle/>
          <a:p>
            <a:r>
              <a:rPr lang="en-GB" sz="4400" dirty="0">
                <a:solidFill>
                  <a:schemeClr val="bg1"/>
                </a:solidFill>
              </a:rPr>
              <a:t>Project Brief</a:t>
            </a:r>
          </a:p>
        </p:txBody>
      </p:sp>
      <p:sp>
        <p:nvSpPr>
          <p:cNvPr id="3" name="TextBox 2">
            <a:extLst>
              <a:ext uri="{FF2B5EF4-FFF2-40B4-BE49-F238E27FC236}">
                <a16:creationId xmlns:a16="http://schemas.microsoft.com/office/drawing/2014/main" id="{01DA37E8-0E83-4A55-9D17-7B9839FE2036}"/>
              </a:ext>
            </a:extLst>
          </p:cNvPr>
          <p:cNvSpPr txBox="1"/>
          <p:nvPr/>
        </p:nvSpPr>
        <p:spPr>
          <a:xfrm>
            <a:off x="675249" y="1613118"/>
            <a:ext cx="10241280" cy="3539430"/>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bg1"/>
                </a:solidFill>
              </a:rPr>
              <a:t>Create AR component for BBC bitesize</a:t>
            </a:r>
            <a:br>
              <a:rPr lang="en-GB" sz="2800" dirty="0">
                <a:solidFill>
                  <a:schemeClr val="bg1"/>
                </a:solidFill>
              </a:rPr>
            </a:b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Enhance the learning experience of 7 to 11 year olds in the home environment</a:t>
            </a:r>
            <a:br>
              <a:rPr lang="en-GB" sz="2800" dirty="0">
                <a:solidFill>
                  <a:schemeClr val="bg1"/>
                </a:solidFill>
              </a:rPr>
            </a:b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Product designed for tablet or smartphone use</a:t>
            </a:r>
          </a:p>
          <a:p>
            <a:pPr marL="457200" indent="-457200">
              <a:buFont typeface="Arial" panose="020B0604020202020204" pitchFamily="34" charset="0"/>
              <a:buChar char="•"/>
            </a:pPr>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Produce prototype application by the end of the project</a:t>
            </a:r>
          </a:p>
        </p:txBody>
      </p:sp>
    </p:spTree>
    <p:extLst>
      <p:ext uri="{BB962C8B-B14F-4D97-AF65-F5344CB8AC3E}">
        <p14:creationId xmlns:p14="http://schemas.microsoft.com/office/powerpoint/2010/main" val="354100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8439BD"/>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50" name="TextBox 49">
            <a:extLst>
              <a:ext uri="{FF2B5EF4-FFF2-40B4-BE49-F238E27FC236}">
                <a16:creationId xmlns:a16="http://schemas.microsoft.com/office/drawing/2014/main" id="{B485A9A2-DEC9-4B7E-8A44-77A4B0B4DF84}"/>
              </a:ext>
            </a:extLst>
          </p:cNvPr>
          <p:cNvSpPr txBox="1"/>
          <p:nvPr/>
        </p:nvSpPr>
        <p:spPr>
          <a:xfrm>
            <a:off x="9259829" y="1223889"/>
            <a:ext cx="2064664" cy="5262979"/>
          </a:xfrm>
          <a:prstGeom prst="rect">
            <a:avLst/>
          </a:prstGeom>
          <a:solidFill>
            <a:srgbClr val="FFFF00">
              <a:alpha val="54000"/>
            </a:srgbClr>
          </a:solidFill>
        </p:spPr>
        <p:txBody>
          <a:bodyPr wrap="square" rtlCol="0">
            <a:spAutoFit/>
          </a:bodyPr>
          <a:lstStyle/>
          <a:p>
            <a:pPr algn="ctr"/>
            <a:r>
              <a:rPr lang="en-GB" sz="2400" dirty="0">
                <a:solidFill>
                  <a:schemeClr val="bg1"/>
                </a:solidFill>
              </a:rPr>
              <a:t>Day 3</a:t>
            </a: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p:txBody>
      </p:sp>
      <p:sp>
        <p:nvSpPr>
          <p:cNvPr id="49" name="TextBox 48">
            <a:extLst>
              <a:ext uri="{FF2B5EF4-FFF2-40B4-BE49-F238E27FC236}">
                <a16:creationId xmlns:a16="http://schemas.microsoft.com/office/drawing/2014/main" id="{672D4169-07A4-45D5-9780-A68D95466CB3}"/>
              </a:ext>
            </a:extLst>
          </p:cNvPr>
          <p:cNvSpPr txBox="1"/>
          <p:nvPr/>
        </p:nvSpPr>
        <p:spPr>
          <a:xfrm>
            <a:off x="5162842" y="1223889"/>
            <a:ext cx="4037429" cy="5262979"/>
          </a:xfrm>
          <a:prstGeom prst="rect">
            <a:avLst/>
          </a:prstGeom>
          <a:solidFill>
            <a:srgbClr val="00B050">
              <a:alpha val="54000"/>
            </a:srgbClr>
          </a:solidFill>
        </p:spPr>
        <p:txBody>
          <a:bodyPr wrap="square" rtlCol="0">
            <a:spAutoFit/>
          </a:bodyPr>
          <a:lstStyle/>
          <a:p>
            <a:pPr algn="ctr"/>
            <a:r>
              <a:rPr lang="en-GB" sz="2400" dirty="0">
                <a:solidFill>
                  <a:schemeClr val="bg1"/>
                </a:solidFill>
              </a:rPr>
              <a:t>Day 2</a:t>
            </a: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p:txBody>
      </p:sp>
      <p:sp>
        <p:nvSpPr>
          <p:cNvPr id="48" name="TextBox 47">
            <a:extLst>
              <a:ext uri="{FF2B5EF4-FFF2-40B4-BE49-F238E27FC236}">
                <a16:creationId xmlns:a16="http://schemas.microsoft.com/office/drawing/2014/main" id="{2BF1EE1D-D900-4398-9781-F4D5DB6204DC}"/>
              </a:ext>
            </a:extLst>
          </p:cNvPr>
          <p:cNvSpPr txBox="1"/>
          <p:nvPr/>
        </p:nvSpPr>
        <p:spPr>
          <a:xfrm>
            <a:off x="970672" y="1223889"/>
            <a:ext cx="4178104" cy="5262979"/>
          </a:xfrm>
          <a:prstGeom prst="rect">
            <a:avLst/>
          </a:prstGeom>
          <a:solidFill>
            <a:schemeClr val="accent1">
              <a:lumMod val="75000"/>
              <a:alpha val="54000"/>
            </a:schemeClr>
          </a:solidFill>
        </p:spPr>
        <p:txBody>
          <a:bodyPr wrap="square" rtlCol="0">
            <a:spAutoFit/>
          </a:bodyPr>
          <a:lstStyle/>
          <a:p>
            <a:pPr algn="ctr"/>
            <a:r>
              <a:rPr lang="en-GB" sz="2400" dirty="0">
                <a:solidFill>
                  <a:schemeClr val="bg1"/>
                </a:solidFill>
              </a:rPr>
              <a:t>Day 1</a:t>
            </a: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a:p>
            <a:pPr algn="ctr"/>
            <a:endParaRPr lang="en-GB" sz="2400" dirty="0">
              <a:solidFill>
                <a:schemeClr val="bg1"/>
              </a:solidFill>
            </a:endParaRPr>
          </a:p>
        </p:txBody>
      </p:sp>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1" y="193895"/>
            <a:ext cx="5162843" cy="713012"/>
          </a:xfrm>
        </p:spPr>
        <p:txBody>
          <a:bodyPr>
            <a:normAutofit fontScale="90000"/>
          </a:bodyPr>
          <a:lstStyle/>
          <a:p>
            <a:r>
              <a:rPr lang="en-GB" sz="4400" dirty="0">
                <a:solidFill>
                  <a:schemeClr val="bg1"/>
                </a:solidFill>
              </a:rPr>
              <a:t>Design Sprint Structure</a:t>
            </a:r>
          </a:p>
        </p:txBody>
      </p:sp>
      <p:sp>
        <p:nvSpPr>
          <p:cNvPr id="12" name="TextBox 11">
            <a:extLst>
              <a:ext uri="{FF2B5EF4-FFF2-40B4-BE49-F238E27FC236}">
                <a16:creationId xmlns:a16="http://schemas.microsoft.com/office/drawing/2014/main" id="{6BE56547-FAC4-4BF6-95B8-443A37954FDF}"/>
              </a:ext>
            </a:extLst>
          </p:cNvPr>
          <p:cNvSpPr txBox="1"/>
          <p:nvPr/>
        </p:nvSpPr>
        <p:spPr>
          <a:xfrm>
            <a:off x="1252024" y="1834677"/>
            <a:ext cx="1702191" cy="4247317"/>
          </a:xfrm>
          <a:prstGeom prst="rect">
            <a:avLst/>
          </a:prstGeom>
          <a:solidFill>
            <a:srgbClr val="00B0F0"/>
          </a:solidFill>
        </p:spPr>
        <p:txBody>
          <a:bodyPr wrap="square" rtlCol="0">
            <a:spAutoFit/>
          </a:bodyPr>
          <a:lstStyle/>
          <a:p>
            <a:pPr algn="ctr"/>
            <a:r>
              <a:rPr lang="en-GB" b="1" dirty="0">
                <a:solidFill>
                  <a:schemeClr val="bg1"/>
                </a:solidFill>
              </a:rPr>
              <a:t>Monday</a:t>
            </a:r>
          </a:p>
          <a:p>
            <a:pPr algn="ctr"/>
            <a:r>
              <a:rPr lang="en-GB" b="1" dirty="0">
                <a:solidFill>
                  <a:schemeClr val="bg1"/>
                </a:solidFill>
              </a:rPr>
              <a:t>Map</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13" name="Rectangle 12">
            <a:extLst>
              <a:ext uri="{FF2B5EF4-FFF2-40B4-BE49-F238E27FC236}">
                <a16:creationId xmlns:a16="http://schemas.microsoft.com/office/drawing/2014/main" id="{BFFB8F59-2F34-4DD9-9329-F84DFBC1E149}"/>
              </a:ext>
            </a:extLst>
          </p:cNvPr>
          <p:cNvSpPr/>
          <p:nvPr/>
        </p:nvSpPr>
        <p:spPr>
          <a:xfrm>
            <a:off x="1575582" y="2794333"/>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231765F3-F22F-4305-B259-4907B09C74F1}"/>
              </a:ext>
            </a:extLst>
          </p:cNvPr>
          <p:cNvSpPr/>
          <p:nvPr/>
        </p:nvSpPr>
        <p:spPr>
          <a:xfrm>
            <a:off x="1582614" y="3081293"/>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BDF1D0CF-9533-4ECA-B80A-5730632CC55D}"/>
              </a:ext>
            </a:extLst>
          </p:cNvPr>
          <p:cNvSpPr/>
          <p:nvPr/>
        </p:nvSpPr>
        <p:spPr>
          <a:xfrm>
            <a:off x="1582614" y="3368253"/>
            <a:ext cx="1041009" cy="587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ADE38650-8B03-4817-B063-0EB92D129AE2}"/>
              </a:ext>
            </a:extLst>
          </p:cNvPr>
          <p:cNvSpPr/>
          <p:nvPr/>
        </p:nvSpPr>
        <p:spPr>
          <a:xfrm>
            <a:off x="1582614" y="4040949"/>
            <a:ext cx="1041009" cy="967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A77863C4-092D-40A5-AD61-AB71658FDCF7}"/>
              </a:ext>
            </a:extLst>
          </p:cNvPr>
          <p:cNvSpPr/>
          <p:nvPr/>
        </p:nvSpPr>
        <p:spPr>
          <a:xfrm>
            <a:off x="1575581" y="5092973"/>
            <a:ext cx="1041009" cy="365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BF8CF2A7-D2B5-4CB3-ABDC-7D5926DF33AE}"/>
              </a:ext>
            </a:extLst>
          </p:cNvPr>
          <p:cNvSpPr/>
          <p:nvPr/>
        </p:nvSpPr>
        <p:spPr>
          <a:xfrm>
            <a:off x="1582614" y="5563584"/>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7D9EE05A-2C0A-4ACE-9D4C-2136EB202DB2}"/>
              </a:ext>
            </a:extLst>
          </p:cNvPr>
          <p:cNvSpPr txBox="1"/>
          <p:nvPr/>
        </p:nvSpPr>
        <p:spPr>
          <a:xfrm>
            <a:off x="3277772" y="1832415"/>
            <a:ext cx="1702191" cy="4247317"/>
          </a:xfrm>
          <a:prstGeom prst="rect">
            <a:avLst/>
          </a:prstGeom>
          <a:solidFill>
            <a:srgbClr val="00B0F0"/>
          </a:solidFill>
        </p:spPr>
        <p:txBody>
          <a:bodyPr wrap="square" rtlCol="0">
            <a:spAutoFit/>
          </a:bodyPr>
          <a:lstStyle/>
          <a:p>
            <a:pPr algn="ctr"/>
            <a:r>
              <a:rPr lang="en-GB" b="1" dirty="0">
                <a:solidFill>
                  <a:schemeClr val="bg1"/>
                </a:solidFill>
              </a:rPr>
              <a:t>Tuesday</a:t>
            </a:r>
          </a:p>
          <a:p>
            <a:pPr algn="ctr"/>
            <a:r>
              <a:rPr lang="en-GB" b="1" dirty="0">
                <a:solidFill>
                  <a:schemeClr val="bg1"/>
                </a:solidFill>
              </a:rPr>
              <a:t>Sketch</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20" name="TextBox 19">
            <a:extLst>
              <a:ext uri="{FF2B5EF4-FFF2-40B4-BE49-F238E27FC236}">
                <a16:creationId xmlns:a16="http://schemas.microsoft.com/office/drawing/2014/main" id="{49BCC832-7A73-4753-AA88-30FD41FCD2D8}"/>
              </a:ext>
            </a:extLst>
          </p:cNvPr>
          <p:cNvSpPr txBox="1"/>
          <p:nvPr/>
        </p:nvSpPr>
        <p:spPr>
          <a:xfrm>
            <a:off x="5303520" y="1832414"/>
            <a:ext cx="1702191" cy="4247317"/>
          </a:xfrm>
          <a:prstGeom prst="rect">
            <a:avLst/>
          </a:prstGeom>
          <a:solidFill>
            <a:srgbClr val="00B0F0"/>
          </a:solidFill>
        </p:spPr>
        <p:txBody>
          <a:bodyPr wrap="square" rtlCol="0">
            <a:spAutoFit/>
          </a:bodyPr>
          <a:lstStyle/>
          <a:p>
            <a:pPr algn="ctr"/>
            <a:r>
              <a:rPr lang="en-GB" b="1" dirty="0">
                <a:solidFill>
                  <a:schemeClr val="bg1"/>
                </a:solidFill>
              </a:rPr>
              <a:t>Wednesday</a:t>
            </a:r>
          </a:p>
          <a:p>
            <a:pPr algn="ctr"/>
            <a:r>
              <a:rPr lang="en-GB" b="1" dirty="0">
                <a:solidFill>
                  <a:schemeClr val="bg1"/>
                </a:solidFill>
              </a:rPr>
              <a:t>Decide</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21" name="TextBox 20">
            <a:extLst>
              <a:ext uri="{FF2B5EF4-FFF2-40B4-BE49-F238E27FC236}">
                <a16:creationId xmlns:a16="http://schemas.microsoft.com/office/drawing/2014/main" id="{0F2F0EDC-FC5C-4F37-8B0E-226CFB8FFC12}"/>
              </a:ext>
            </a:extLst>
          </p:cNvPr>
          <p:cNvSpPr txBox="1"/>
          <p:nvPr/>
        </p:nvSpPr>
        <p:spPr>
          <a:xfrm>
            <a:off x="7343335" y="1832414"/>
            <a:ext cx="1702191" cy="4247317"/>
          </a:xfrm>
          <a:prstGeom prst="rect">
            <a:avLst/>
          </a:prstGeom>
          <a:solidFill>
            <a:srgbClr val="00B0F0"/>
          </a:solidFill>
        </p:spPr>
        <p:txBody>
          <a:bodyPr wrap="square" rtlCol="0">
            <a:spAutoFit/>
          </a:bodyPr>
          <a:lstStyle/>
          <a:p>
            <a:pPr algn="ctr"/>
            <a:r>
              <a:rPr lang="en-GB" b="1" dirty="0">
                <a:solidFill>
                  <a:schemeClr val="bg1"/>
                </a:solidFill>
              </a:rPr>
              <a:t>Thursday</a:t>
            </a:r>
          </a:p>
          <a:p>
            <a:pPr algn="ctr"/>
            <a:r>
              <a:rPr lang="en-GB" b="1" dirty="0">
                <a:solidFill>
                  <a:schemeClr val="bg1"/>
                </a:solidFill>
              </a:rPr>
              <a:t>Prototype</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22" name="TextBox 21">
            <a:extLst>
              <a:ext uri="{FF2B5EF4-FFF2-40B4-BE49-F238E27FC236}">
                <a16:creationId xmlns:a16="http://schemas.microsoft.com/office/drawing/2014/main" id="{405934C6-C60E-49F2-B471-32C5049B67B2}"/>
              </a:ext>
            </a:extLst>
          </p:cNvPr>
          <p:cNvSpPr txBox="1"/>
          <p:nvPr/>
        </p:nvSpPr>
        <p:spPr>
          <a:xfrm>
            <a:off x="9383150" y="1832413"/>
            <a:ext cx="1702191" cy="4247317"/>
          </a:xfrm>
          <a:prstGeom prst="rect">
            <a:avLst/>
          </a:prstGeom>
          <a:solidFill>
            <a:srgbClr val="00B0F0"/>
          </a:solidFill>
        </p:spPr>
        <p:txBody>
          <a:bodyPr wrap="square" rtlCol="0">
            <a:spAutoFit/>
          </a:bodyPr>
          <a:lstStyle/>
          <a:p>
            <a:pPr algn="ctr"/>
            <a:r>
              <a:rPr lang="en-GB" b="1" dirty="0">
                <a:solidFill>
                  <a:schemeClr val="bg1"/>
                </a:solidFill>
              </a:rPr>
              <a:t>Friday</a:t>
            </a:r>
          </a:p>
          <a:p>
            <a:pPr algn="ctr"/>
            <a:r>
              <a:rPr lang="en-GB" b="1" dirty="0">
                <a:solidFill>
                  <a:schemeClr val="bg1"/>
                </a:solidFill>
              </a:rPr>
              <a:t>Test</a:t>
            </a:r>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a:p>
            <a:pPr algn="ctr"/>
            <a:endParaRPr lang="en-GB" dirty="0"/>
          </a:p>
        </p:txBody>
      </p:sp>
      <p:sp>
        <p:nvSpPr>
          <p:cNvPr id="23" name="Rectangle 22">
            <a:extLst>
              <a:ext uri="{FF2B5EF4-FFF2-40B4-BE49-F238E27FC236}">
                <a16:creationId xmlns:a16="http://schemas.microsoft.com/office/drawing/2014/main" id="{38F152BB-7B5C-45E9-B21F-69B90B4C4E33}"/>
              </a:ext>
            </a:extLst>
          </p:cNvPr>
          <p:cNvSpPr/>
          <p:nvPr/>
        </p:nvSpPr>
        <p:spPr>
          <a:xfrm>
            <a:off x="3615396" y="2799803"/>
            <a:ext cx="1041009" cy="587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CCA93178-35C3-490F-841A-72B6400A7EC1}"/>
              </a:ext>
            </a:extLst>
          </p:cNvPr>
          <p:cNvSpPr/>
          <p:nvPr/>
        </p:nvSpPr>
        <p:spPr>
          <a:xfrm>
            <a:off x="3615396" y="3472499"/>
            <a:ext cx="1041009" cy="967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7B9A2BC1-6C4D-492F-B88C-6A8D600869E7}"/>
              </a:ext>
            </a:extLst>
          </p:cNvPr>
          <p:cNvSpPr/>
          <p:nvPr/>
        </p:nvSpPr>
        <p:spPr>
          <a:xfrm>
            <a:off x="3615627" y="4519053"/>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219BAB15-D5CD-45C5-9F6E-467DC435C7AC}"/>
              </a:ext>
            </a:extLst>
          </p:cNvPr>
          <p:cNvSpPr/>
          <p:nvPr/>
        </p:nvSpPr>
        <p:spPr>
          <a:xfrm>
            <a:off x="3608591" y="4818976"/>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EF80601B-015A-46E3-96C5-3BC16E564CB0}"/>
              </a:ext>
            </a:extLst>
          </p:cNvPr>
          <p:cNvSpPr/>
          <p:nvPr/>
        </p:nvSpPr>
        <p:spPr>
          <a:xfrm>
            <a:off x="3615626" y="5100466"/>
            <a:ext cx="1041009" cy="365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24FC88F4-B7DF-4F9C-B00E-1622E9440E77}"/>
              </a:ext>
            </a:extLst>
          </p:cNvPr>
          <p:cNvSpPr/>
          <p:nvPr/>
        </p:nvSpPr>
        <p:spPr>
          <a:xfrm>
            <a:off x="3622659" y="5571077"/>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C453D558-133E-48CE-AF90-C5470829F718}"/>
              </a:ext>
            </a:extLst>
          </p:cNvPr>
          <p:cNvSpPr/>
          <p:nvPr/>
        </p:nvSpPr>
        <p:spPr>
          <a:xfrm>
            <a:off x="5609378" y="2799803"/>
            <a:ext cx="1041009" cy="587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extLst>
              <a:ext uri="{FF2B5EF4-FFF2-40B4-BE49-F238E27FC236}">
                <a16:creationId xmlns:a16="http://schemas.microsoft.com/office/drawing/2014/main" id="{F88008AD-7E59-4D3B-B1B4-9B45BF6568B4}"/>
              </a:ext>
            </a:extLst>
          </p:cNvPr>
          <p:cNvSpPr/>
          <p:nvPr/>
        </p:nvSpPr>
        <p:spPr>
          <a:xfrm>
            <a:off x="5609495" y="3480491"/>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244D2F01-9537-4FC3-9835-9553BFDD8B8A}"/>
              </a:ext>
            </a:extLst>
          </p:cNvPr>
          <p:cNvSpPr/>
          <p:nvPr/>
        </p:nvSpPr>
        <p:spPr>
          <a:xfrm>
            <a:off x="5616527" y="3780414"/>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48D5DC14-4AA6-42BF-9D02-739050FAEB5C}"/>
              </a:ext>
            </a:extLst>
          </p:cNvPr>
          <p:cNvSpPr/>
          <p:nvPr/>
        </p:nvSpPr>
        <p:spPr>
          <a:xfrm>
            <a:off x="5616527" y="4075366"/>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a:extLst>
              <a:ext uri="{FF2B5EF4-FFF2-40B4-BE49-F238E27FC236}">
                <a16:creationId xmlns:a16="http://schemas.microsoft.com/office/drawing/2014/main" id="{628323A5-755E-4949-99C9-CC37AE4992FC}"/>
              </a:ext>
            </a:extLst>
          </p:cNvPr>
          <p:cNvSpPr/>
          <p:nvPr/>
        </p:nvSpPr>
        <p:spPr>
          <a:xfrm>
            <a:off x="5616297" y="4361985"/>
            <a:ext cx="1041009" cy="967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Rectangle 33">
            <a:extLst>
              <a:ext uri="{FF2B5EF4-FFF2-40B4-BE49-F238E27FC236}">
                <a16:creationId xmlns:a16="http://schemas.microsoft.com/office/drawing/2014/main" id="{BADD44F9-5D62-4B57-92AF-92401E7823E6}"/>
              </a:ext>
            </a:extLst>
          </p:cNvPr>
          <p:cNvSpPr/>
          <p:nvPr/>
        </p:nvSpPr>
        <p:spPr>
          <a:xfrm>
            <a:off x="5616755" y="5399600"/>
            <a:ext cx="1041009" cy="365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Rectangle 34">
            <a:extLst>
              <a:ext uri="{FF2B5EF4-FFF2-40B4-BE49-F238E27FC236}">
                <a16:creationId xmlns:a16="http://schemas.microsoft.com/office/drawing/2014/main" id="{166A2A86-C34F-4B2A-8A9D-2991596F485B}"/>
              </a:ext>
            </a:extLst>
          </p:cNvPr>
          <p:cNvSpPr/>
          <p:nvPr/>
        </p:nvSpPr>
        <p:spPr>
          <a:xfrm>
            <a:off x="7677559" y="2794333"/>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Rectangle 35">
            <a:extLst>
              <a:ext uri="{FF2B5EF4-FFF2-40B4-BE49-F238E27FC236}">
                <a16:creationId xmlns:a16="http://schemas.microsoft.com/office/drawing/2014/main" id="{077770C4-10E3-4530-B9B0-ECAD33E38E2D}"/>
              </a:ext>
            </a:extLst>
          </p:cNvPr>
          <p:cNvSpPr/>
          <p:nvPr/>
        </p:nvSpPr>
        <p:spPr>
          <a:xfrm>
            <a:off x="7684591" y="3081293"/>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2D50E7F4-705C-4311-BBE0-C86CF8D40046}"/>
              </a:ext>
            </a:extLst>
          </p:cNvPr>
          <p:cNvSpPr/>
          <p:nvPr/>
        </p:nvSpPr>
        <p:spPr>
          <a:xfrm>
            <a:off x="7684591" y="3368253"/>
            <a:ext cx="1041009" cy="587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Rectangle 37">
            <a:extLst>
              <a:ext uri="{FF2B5EF4-FFF2-40B4-BE49-F238E27FC236}">
                <a16:creationId xmlns:a16="http://schemas.microsoft.com/office/drawing/2014/main" id="{35D3210E-4661-48F5-B198-ABA0EEB5B85D}"/>
              </a:ext>
            </a:extLst>
          </p:cNvPr>
          <p:cNvSpPr/>
          <p:nvPr/>
        </p:nvSpPr>
        <p:spPr>
          <a:xfrm>
            <a:off x="7684478" y="4040949"/>
            <a:ext cx="1041009" cy="365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Rectangle 38">
            <a:extLst>
              <a:ext uri="{FF2B5EF4-FFF2-40B4-BE49-F238E27FC236}">
                <a16:creationId xmlns:a16="http://schemas.microsoft.com/office/drawing/2014/main" id="{138593B8-1FE9-4866-BEED-30A56A46C444}"/>
              </a:ext>
            </a:extLst>
          </p:cNvPr>
          <p:cNvSpPr/>
          <p:nvPr/>
        </p:nvSpPr>
        <p:spPr>
          <a:xfrm>
            <a:off x="7691511" y="4511560"/>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 name="Rectangle 39">
            <a:extLst>
              <a:ext uri="{FF2B5EF4-FFF2-40B4-BE49-F238E27FC236}">
                <a16:creationId xmlns:a16="http://schemas.microsoft.com/office/drawing/2014/main" id="{5D766F57-A9CE-4115-A1C4-D9D1B2FFFEF7}"/>
              </a:ext>
            </a:extLst>
          </p:cNvPr>
          <p:cNvSpPr/>
          <p:nvPr/>
        </p:nvSpPr>
        <p:spPr>
          <a:xfrm>
            <a:off x="7684478" y="4814925"/>
            <a:ext cx="1041009" cy="967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tangle 40">
            <a:extLst>
              <a:ext uri="{FF2B5EF4-FFF2-40B4-BE49-F238E27FC236}">
                <a16:creationId xmlns:a16="http://schemas.microsoft.com/office/drawing/2014/main" id="{CF80F12D-CCA1-48BC-9F9F-0D449F791D7D}"/>
              </a:ext>
            </a:extLst>
          </p:cNvPr>
          <p:cNvSpPr/>
          <p:nvPr/>
        </p:nvSpPr>
        <p:spPr>
          <a:xfrm>
            <a:off x="9720774" y="2755729"/>
            <a:ext cx="1041009" cy="36529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229D5076-FE5F-43F4-A26A-72BF308663E7}"/>
              </a:ext>
            </a:extLst>
          </p:cNvPr>
          <p:cNvSpPr/>
          <p:nvPr/>
        </p:nvSpPr>
        <p:spPr>
          <a:xfrm>
            <a:off x="9727807" y="3226340"/>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Rectangle 42">
            <a:extLst>
              <a:ext uri="{FF2B5EF4-FFF2-40B4-BE49-F238E27FC236}">
                <a16:creationId xmlns:a16="http://schemas.microsoft.com/office/drawing/2014/main" id="{663F3299-48F9-4698-B7B7-53DE942C863C}"/>
              </a:ext>
            </a:extLst>
          </p:cNvPr>
          <p:cNvSpPr/>
          <p:nvPr/>
        </p:nvSpPr>
        <p:spPr>
          <a:xfrm>
            <a:off x="9720774" y="3529705"/>
            <a:ext cx="1041009" cy="967149"/>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 name="Rectangle 43">
            <a:extLst>
              <a:ext uri="{FF2B5EF4-FFF2-40B4-BE49-F238E27FC236}">
                <a16:creationId xmlns:a16="http://schemas.microsoft.com/office/drawing/2014/main" id="{86B60A08-4130-4268-BE12-89FC37D7FF69}"/>
              </a:ext>
            </a:extLst>
          </p:cNvPr>
          <p:cNvSpPr/>
          <p:nvPr/>
        </p:nvSpPr>
        <p:spPr>
          <a:xfrm>
            <a:off x="9713742" y="4591102"/>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A3340292-E7EA-4521-AC55-9493321D866A}"/>
              </a:ext>
            </a:extLst>
          </p:cNvPr>
          <p:cNvSpPr/>
          <p:nvPr/>
        </p:nvSpPr>
        <p:spPr>
          <a:xfrm>
            <a:off x="9720774" y="4878062"/>
            <a:ext cx="1041009" cy="20208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Rectangle 45">
            <a:extLst>
              <a:ext uri="{FF2B5EF4-FFF2-40B4-BE49-F238E27FC236}">
                <a16:creationId xmlns:a16="http://schemas.microsoft.com/office/drawing/2014/main" id="{1DF97B35-C56F-4E61-9842-F575D4CA80D0}"/>
              </a:ext>
            </a:extLst>
          </p:cNvPr>
          <p:cNvSpPr/>
          <p:nvPr/>
        </p:nvSpPr>
        <p:spPr>
          <a:xfrm>
            <a:off x="9720774" y="5165022"/>
            <a:ext cx="1041009" cy="58782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6226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9" grpId="0" animBg="1"/>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4178105" y="3088322"/>
            <a:ext cx="3516924" cy="959656"/>
          </a:xfrm>
        </p:spPr>
        <p:txBody>
          <a:bodyPr>
            <a:normAutofit fontScale="90000"/>
          </a:bodyPr>
          <a:lstStyle/>
          <a:p>
            <a:r>
              <a:rPr lang="en-GB" sz="4400" dirty="0">
                <a:solidFill>
                  <a:schemeClr val="bg1"/>
                </a:solidFill>
              </a:rPr>
              <a:t>Day 1</a:t>
            </a:r>
            <a:br>
              <a:rPr lang="en-GB" sz="4400" dirty="0">
                <a:solidFill>
                  <a:schemeClr val="bg1"/>
                </a:solidFill>
              </a:rPr>
            </a:br>
            <a:r>
              <a:rPr lang="en-GB" sz="3600" dirty="0">
                <a:solidFill>
                  <a:schemeClr val="bg1"/>
                </a:solidFill>
              </a:rPr>
              <a:t>Map &amp; Sketch</a:t>
            </a:r>
          </a:p>
        </p:txBody>
      </p:sp>
    </p:spTree>
    <p:extLst>
      <p:ext uri="{BB962C8B-B14F-4D97-AF65-F5344CB8AC3E}">
        <p14:creationId xmlns:p14="http://schemas.microsoft.com/office/powerpoint/2010/main" val="181147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2" y="222030"/>
            <a:ext cx="3419266" cy="959656"/>
          </a:xfrm>
        </p:spPr>
        <p:txBody>
          <a:bodyPr>
            <a:normAutofit/>
          </a:bodyPr>
          <a:lstStyle/>
          <a:p>
            <a:r>
              <a:rPr lang="en-GB" sz="4400" dirty="0">
                <a:solidFill>
                  <a:schemeClr val="bg1"/>
                </a:solidFill>
              </a:rPr>
              <a:t>Project Goals</a:t>
            </a:r>
          </a:p>
        </p:txBody>
      </p:sp>
      <p:sp>
        <p:nvSpPr>
          <p:cNvPr id="3" name="TextBox 2">
            <a:extLst>
              <a:ext uri="{FF2B5EF4-FFF2-40B4-BE49-F238E27FC236}">
                <a16:creationId xmlns:a16="http://schemas.microsoft.com/office/drawing/2014/main" id="{01DA37E8-0E83-4A55-9D17-7B9839FE2036}"/>
              </a:ext>
            </a:extLst>
          </p:cNvPr>
          <p:cNvSpPr txBox="1"/>
          <p:nvPr/>
        </p:nvSpPr>
        <p:spPr>
          <a:xfrm>
            <a:off x="675249" y="1613118"/>
            <a:ext cx="10241280" cy="3108543"/>
          </a:xfrm>
          <a:prstGeom prst="rect">
            <a:avLst/>
          </a:prstGeom>
          <a:noFill/>
        </p:spPr>
        <p:txBody>
          <a:bodyPr wrap="square" rtlCol="0">
            <a:spAutoFit/>
          </a:bodyPr>
          <a:lstStyle/>
          <a:p>
            <a:pPr lvl="0"/>
            <a:r>
              <a:rPr lang="en-GB" sz="2800" b="1" dirty="0">
                <a:solidFill>
                  <a:schemeClr val="bg1"/>
                </a:solidFill>
              </a:rPr>
              <a:t>6 months</a:t>
            </a:r>
          </a:p>
          <a:p>
            <a:pPr lvl="0"/>
            <a:endParaRPr lang="en-GB" sz="2800" dirty="0">
              <a:solidFill>
                <a:schemeClr val="bg1"/>
              </a:solidFill>
            </a:endParaRPr>
          </a:p>
          <a:p>
            <a:pPr lvl="0"/>
            <a:endParaRPr lang="en-GB" sz="2800" b="1" dirty="0">
              <a:solidFill>
                <a:schemeClr val="bg1"/>
              </a:solidFill>
            </a:endParaRPr>
          </a:p>
          <a:p>
            <a:pPr lvl="0"/>
            <a:r>
              <a:rPr lang="en-GB" sz="2800" b="1" dirty="0">
                <a:solidFill>
                  <a:schemeClr val="bg1"/>
                </a:solidFill>
              </a:rPr>
              <a:t>1 year	</a:t>
            </a:r>
          </a:p>
          <a:p>
            <a:pPr lvl="0"/>
            <a:endParaRPr lang="en-GB" sz="2800" i="1" dirty="0">
              <a:solidFill>
                <a:schemeClr val="bg1"/>
              </a:solidFill>
            </a:endParaRPr>
          </a:p>
          <a:p>
            <a:pPr lvl="0"/>
            <a:endParaRPr lang="en-GB" sz="2800" b="1" i="1" dirty="0">
              <a:solidFill>
                <a:schemeClr val="bg1"/>
              </a:solidFill>
            </a:endParaRPr>
          </a:p>
          <a:p>
            <a:pPr lvl="0"/>
            <a:r>
              <a:rPr lang="en-GB" sz="2800" b="1" i="1" dirty="0">
                <a:solidFill>
                  <a:schemeClr val="bg1"/>
                </a:solidFill>
              </a:rPr>
              <a:t>5 years</a:t>
            </a:r>
            <a:endParaRPr lang="en-GB" sz="2400" dirty="0">
              <a:solidFill>
                <a:schemeClr val="bg1"/>
              </a:solidFill>
            </a:endParaRPr>
          </a:p>
        </p:txBody>
      </p:sp>
      <p:sp>
        <p:nvSpPr>
          <p:cNvPr id="5" name="TextBox 4">
            <a:extLst>
              <a:ext uri="{FF2B5EF4-FFF2-40B4-BE49-F238E27FC236}">
                <a16:creationId xmlns:a16="http://schemas.microsoft.com/office/drawing/2014/main" id="{066BC18D-49C8-4511-86CD-42A1FE229744}"/>
              </a:ext>
            </a:extLst>
          </p:cNvPr>
          <p:cNvSpPr txBox="1"/>
          <p:nvPr/>
        </p:nvSpPr>
        <p:spPr>
          <a:xfrm>
            <a:off x="2748515" y="1613118"/>
            <a:ext cx="8317050" cy="3908762"/>
          </a:xfrm>
          <a:prstGeom prst="rect">
            <a:avLst/>
          </a:prstGeom>
          <a:noFill/>
        </p:spPr>
        <p:txBody>
          <a:bodyPr wrap="square" rtlCol="0">
            <a:spAutoFit/>
          </a:bodyPr>
          <a:lstStyle/>
          <a:p>
            <a:pPr lvl="0"/>
            <a:r>
              <a:rPr lang="en-GB" sz="2800" i="1" dirty="0">
                <a:solidFill>
                  <a:schemeClr val="bg1"/>
                </a:solidFill>
              </a:rPr>
              <a:t>Provide fun interactive AR learning experience for kids aged 7 to 11</a:t>
            </a:r>
          </a:p>
          <a:p>
            <a:pPr lvl="0"/>
            <a:endParaRPr lang="en-GB" sz="2800" dirty="0">
              <a:solidFill>
                <a:schemeClr val="bg1"/>
              </a:solidFill>
            </a:endParaRPr>
          </a:p>
          <a:p>
            <a:pPr lvl="0"/>
            <a:r>
              <a:rPr lang="en-GB" sz="2800" i="1" dirty="0">
                <a:solidFill>
                  <a:schemeClr val="bg1"/>
                </a:solidFill>
              </a:rPr>
              <a:t>Additional subjects added to application</a:t>
            </a:r>
            <a:endParaRPr lang="en-GB" sz="2800" dirty="0">
              <a:solidFill>
                <a:schemeClr val="bg1"/>
              </a:solidFill>
            </a:endParaRPr>
          </a:p>
          <a:p>
            <a:pPr lvl="0"/>
            <a:endParaRPr lang="en-GB" sz="2800" i="1" dirty="0">
              <a:solidFill>
                <a:schemeClr val="bg1"/>
              </a:solidFill>
            </a:endParaRPr>
          </a:p>
          <a:p>
            <a:pPr lvl="0"/>
            <a:endParaRPr lang="en-GB" sz="2800" i="1" dirty="0">
              <a:solidFill>
                <a:schemeClr val="bg1"/>
              </a:solidFill>
            </a:endParaRPr>
          </a:p>
          <a:p>
            <a:pPr lvl="0"/>
            <a:r>
              <a:rPr lang="en-GB" sz="2800" i="1" dirty="0">
                <a:solidFill>
                  <a:schemeClr val="bg1"/>
                </a:solidFill>
              </a:rPr>
              <a:t>Interactive learning experience mirrors all subjects on bitesize</a:t>
            </a:r>
            <a:endParaRPr lang="en-GB" sz="2800" dirty="0">
              <a:solidFill>
                <a:schemeClr val="bg1"/>
              </a:solidFill>
            </a:endParaRPr>
          </a:p>
          <a:p>
            <a:endParaRPr lang="en-GB" sz="2400" dirty="0">
              <a:solidFill>
                <a:schemeClr val="bg1"/>
              </a:solidFill>
            </a:endParaRPr>
          </a:p>
        </p:txBody>
      </p:sp>
    </p:spTree>
    <p:extLst>
      <p:ext uri="{BB962C8B-B14F-4D97-AF65-F5344CB8AC3E}">
        <p14:creationId xmlns:p14="http://schemas.microsoft.com/office/powerpoint/2010/main" val="297271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Effect transition="in" filter="fade">
                                      <p:cBhvr>
                                        <p:cTn id="27" dur="500"/>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2" y="222030"/>
            <a:ext cx="4051495" cy="959656"/>
          </a:xfrm>
        </p:spPr>
        <p:txBody>
          <a:bodyPr>
            <a:normAutofit fontScale="90000"/>
          </a:bodyPr>
          <a:lstStyle/>
          <a:p>
            <a:r>
              <a:rPr lang="en-GB" sz="4400" dirty="0">
                <a:solidFill>
                  <a:schemeClr val="bg1"/>
                </a:solidFill>
              </a:rPr>
              <a:t>BBC Bitesize Issues</a:t>
            </a:r>
          </a:p>
        </p:txBody>
      </p:sp>
      <p:sp>
        <p:nvSpPr>
          <p:cNvPr id="3" name="TextBox 2">
            <a:extLst>
              <a:ext uri="{FF2B5EF4-FFF2-40B4-BE49-F238E27FC236}">
                <a16:creationId xmlns:a16="http://schemas.microsoft.com/office/drawing/2014/main" id="{01DA37E8-0E83-4A55-9D17-7B9839FE2036}"/>
              </a:ext>
            </a:extLst>
          </p:cNvPr>
          <p:cNvSpPr txBox="1"/>
          <p:nvPr/>
        </p:nvSpPr>
        <p:spPr>
          <a:xfrm>
            <a:off x="675249" y="1613118"/>
            <a:ext cx="10241280" cy="3231654"/>
          </a:xfrm>
          <a:prstGeom prst="rect">
            <a:avLst/>
          </a:prstGeom>
          <a:noFill/>
        </p:spPr>
        <p:txBody>
          <a:bodyPr wrap="square" rtlCol="0">
            <a:spAutoFit/>
          </a:bodyPr>
          <a:lstStyle/>
          <a:p>
            <a:pPr marL="457200" indent="-457200">
              <a:buFont typeface="Arial" panose="020B0604020202020204" pitchFamily="34" charset="0"/>
              <a:buChar char="•"/>
            </a:pPr>
            <a:r>
              <a:rPr lang="en-GB" sz="2800" dirty="0">
                <a:solidFill>
                  <a:schemeClr val="bg1"/>
                </a:solidFill>
              </a:rPr>
              <a:t>Incorrect material being shown on mobile application</a:t>
            </a:r>
          </a:p>
          <a:p>
            <a:pPr marL="914400" lvl="1" indent="-457200">
              <a:buFont typeface="Arial" panose="020B0604020202020204" pitchFamily="34" charset="0"/>
              <a:buChar char="•"/>
            </a:pPr>
            <a:r>
              <a:rPr lang="en-GB" sz="2400" dirty="0">
                <a:solidFill>
                  <a:schemeClr val="bg1"/>
                </a:solidFill>
              </a:rPr>
              <a:t>Application displayed GCSE level rather than age appropriate material</a:t>
            </a:r>
          </a:p>
          <a:p>
            <a:pPr marL="914400" lvl="1" indent="-457200">
              <a:buFont typeface="Arial" panose="020B0604020202020204" pitchFamily="34" charset="0"/>
              <a:buChar char="•"/>
            </a:pPr>
            <a:r>
              <a:rPr lang="en-GB" sz="2400" dirty="0">
                <a:solidFill>
                  <a:schemeClr val="bg1"/>
                </a:solidFill>
              </a:rPr>
              <a:t>Restricts users of a younger age</a:t>
            </a:r>
          </a:p>
          <a:p>
            <a:endParaRPr lang="en-GB" sz="2800" dirty="0">
              <a:solidFill>
                <a:schemeClr val="bg1"/>
              </a:solidFill>
            </a:endParaRPr>
          </a:p>
          <a:p>
            <a:pPr marL="457200" indent="-457200">
              <a:buFont typeface="Arial" panose="020B0604020202020204" pitchFamily="34" charset="0"/>
              <a:buChar char="•"/>
            </a:pPr>
            <a:r>
              <a:rPr lang="en-GB" sz="2800" dirty="0">
                <a:solidFill>
                  <a:schemeClr val="bg1"/>
                </a:solidFill>
              </a:rPr>
              <a:t>Lack of immersion</a:t>
            </a:r>
          </a:p>
          <a:p>
            <a:pPr marL="914400" lvl="1" indent="-457200">
              <a:buFont typeface="Arial" panose="020B0604020202020204" pitchFamily="34" charset="0"/>
              <a:buChar char="•"/>
            </a:pPr>
            <a:r>
              <a:rPr lang="en-GB" sz="2400" dirty="0">
                <a:solidFill>
                  <a:schemeClr val="bg1"/>
                </a:solidFill>
              </a:rPr>
              <a:t>Most content was static</a:t>
            </a:r>
          </a:p>
          <a:p>
            <a:pPr marL="914400" lvl="1" indent="-457200">
              <a:buFont typeface="Arial" panose="020B0604020202020204" pitchFamily="34" charset="0"/>
              <a:buChar char="•"/>
            </a:pPr>
            <a:r>
              <a:rPr lang="en-GB" sz="2400" dirty="0">
                <a:solidFill>
                  <a:schemeClr val="bg1"/>
                </a:solidFill>
              </a:rPr>
              <a:t>Some videos and interactive quizzes</a:t>
            </a:r>
          </a:p>
          <a:p>
            <a:pPr marL="914400" lvl="1" indent="-457200">
              <a:buFont typeface="Arial" panose="020B0604020202020204" pitchFamily="34" charset="0"/>
              <a:buChar char="•"/>
            </a:pPr>
            <a:r>
              <a:rPr lang="en-GB" sz="2400" dirty="0">
                <a:solidFill>
                  <a:schemeClr val="bg1"/>
                </a:solidFill>
              </a:rPr>
              <a:t>Content may become obsolete</a:t>
            </a:r>
          </a:p>
        </p:txBody>
      </p:sp>
    </p:spTree>
    <p:extLst>
      <p:ext uri="{BB962C8B-B14F-4D97-AF65-F5344CB8AC3E}">
        <p14:creationId xmlns:p14="http://schemas.microsoft.com/office/powerpoint/2010/main" val="36538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75000"/>
              </a:schemeClr>
            </a:gs>
            <a:gs pos="100000">
              <a:schemeClr val="accent1">
                <a:lumMod val="60000"/>
                <a:lumOff val="40000"/>
              </a:schemeClr>
            </a:gs>
          </a:gsLst>
          <a:lin ang="2700000" scaled="1"/>
        </a:gra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9C1410A-C887-40BF-953F-244227E9F55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0" y="0"/>
            <a:ext cx="12199977" cy="6858000"/>
          </a:xfrm>
          <a:prstGeom prst="rect">
            <a:avLst/>
          </a:prstGeom>
        </p:spPr>
      </p:pic>
      <p:sp>
        <p:nvSpPr>
          <p:cNvPr id="2" name="Title 1">
            <a:extLst>
              <a:ext uri="{FF2B5EF4-FFF2-40B4-BE49-F238E27FC236}">
                <a16:creationId xmlns:a16="http://schemas.microsoft.com/office/drawing/2014/main" id="{B929E136-4D26-4CDA-8B30-D3689F55510E}"/>
              </a:ext>
            </a:extLst>
          </p:cNvPr>
          <p:cNvSpPr>
            <a:spLocks noGrp="1"/>
          </p:cNvSpPr>
          <p:nvPr>
            <p:ph type="ctrTitle"/>
          </p:nvPr>
        </p:nvSpPr>
        <p:spPr>
          <a:xfrm>
            <a:off x="225081" y="222030"/>
            <a:ext cx="3631301" cy="959656"/>
          </a:xfrm>
        </p:spPr>
        <p:txBody>
          <a:bodyPr>
            <a:normAutofit fontScale="90000"/>
          </a:bodyPr>
          <a:lstStyle/>
          <a:p>
            <a:r>
              <a:rPr lang="en-GB" sz="4400" dirty="0">
                <a:solidFill>
                  <a:schemeClr val="bg1"/>
                </a:solidFill>
              </a:rPr>
              <a:t>Sprint Questions</a:t>
            </a:r>
          </a:p>
        </p:txBody>
      </p:sp>
      <p:sp>
        <p:nvSpPr>
          <p:cNvPr id="5" name="TextBox 4">
            <a:extLst>
              <a:ext uri="{FF2B5EF4-FFF2-40B4-BE49-F238E27FC236}">
                <a16:creationId xmlns:a16="http://schemas.microsoft.com/office/drawing/2014/main" id="{066BC18D-49C8-4511-86CD-42A1FE229744}"/>
              </a:ext>
            </a:extLst>
          </p:cNvPr>
          <p:cNvSpPr txBox="1"/>
          <p:nvPr/>
        </p:nvSpPr>
        <p:spPr>
          <a:xfrm>
            <a:off x="561906" y="1522984"/>
            <a:ext cx="9165189" cy="3477875"/>
          </a:xfrm>
          <a:prstGeom prst="rect">
            <a:avLst/>
          </a:prstGeom>
          <a:noFill/>
        </p:spPr>
        <p:txBody>
          <a:bodyPr wrap="square" rtlCol="0">
            <a:spAutoFit/>
          </a:bodyPr>
          <a:lstStyle/>
          <a:p>
            <a:pPr marL="457200" lvl="0" indent="-457200">
              <a:buFont typeface="Arial" panose="020B0604020202020204" pitchFamily="34" charset="0"/>
              <a:buChar char="•"/>
            </a:pPr>
            <a:r>
              <a:rPr lang="en-GB" sz="2800" dirty="0">
                <a:solidFill>
                  <a:schemeClr val="bg1"/>
                </a:solidFill>
              </a:rPr>
              <a:t>How will the app capture attention?</a:t>
            </a:r>
          </a:p>
          <a:p>
            <a:pPr marL="457200" lvl="0" indent="-457200">
              <a:buFont typeface="Arial" panose="020B0604020202020204" pitchFamily="34" charset="0"/>
              <a:buChar char="•"/>
            </a:pPr>
            <a:r>
              <a:rPr lang="en-GB" sz="2800" dirty="0">
                <a:solidFill>
                  <a:schemeClr val="bg1"/>
                </a:solidFill>
              </a:rPr>
              <a:t>How will it help learning better than the existing website?</a:t>
            </a:r>
          </a:p>
          <a:p>
            <a:pPr marL="457200" lvl="0" indent="-457200">
              <a:buFont typeface="Arial" panose="020B0604020202020204" pitchFamily="34" charset="0"/>
              <a:buChar char="•"/>
            </a:pPr>
            <a:r>
              <a:rPr lang="en-GB" sz="2800" dirty="0">
                <a:solidFill>
                  <a:schemeClr val="bg1"/>
                </a:solidFill>
              </a:rPr>
              <a:t>How do we make the experience different?</a:t>
            </a:r>
          </a:p>
          <a:p>
            <a:pPr marL="457200" lvl="0" indent="-457200">
              <a:buFont typeface="Arial" panose="020B0604020202020204" pitchFamily="34" charset="0"/>
              <a:buChar char="•"/>
            </a:pPr>
            <a:r>
              <a:rPr lang="en-GB" sz="2800" dirty="0">
                <a:solidFill>
                  <a:schemeClr val="bg1"/>
                </a:solidFill>
              </a:rPr>
              <a:t>How can it work in every environment?</a:t>
            </a:r>
          </a:p>
          <a:p>
            <a:pPr marL="457200" lvl="0" indent="-457200">
              <a:buFont typeface="Arial" panose="020B0604020202020204" pitchFamily="34" charset="0"/>
              <a:buChar char="•"/>
            </a:pPr>
            <a:r>
              <a:rPr lang="en-GB" sz="2800" dirty="0">
                <a:solidFill>
                  <a:schemeClr val="bg1"/>
                </a:solidFill>
              </a:rPr>
              <a:t>How do we make it appropriate for the ages 7 to 11?</a:t>
            </a:r>
          </a:p>
          <a:p>
            <a:pPr marL="457200" lvl="0" indent="-457200">
              <a:buFont typeface="Arial" panose="020B0604020202020204" pitchFamily="34" charset="0"/>
              <a:buChar char="•"/>
            </a:pPr>
            <a:r>
              <a:rPr lang="en-GB" sz="2800" dirty="0">
                <a:solidFill>
                  <a:schemeClr val="bg1"/>
                </a:solidFill>
              </a:rPr>
              <a:t>Is it feasible for it to cover just one subject? (Can it scale?)</a:t>
            </a:r>
          </a:p>
          <a:p>
            <a:pPr marL="457200" lvl="0" indent="-457200">
              <a:buFont typeface="Arial" panose="020B0604020202020204" pitchFamily="34" charset="0"/>
              <a:buChar char="•"/>
            </a:pPr>
            <a:r>
              <a:rPr lang="en-GB" sz="2800" dirty="0">
                <a:solidFill>
                  <a:schemeClr val="bg1"/>
                </a:solidFill>
              </a:rPr>
              <a:t>What will make kids want to come back?</a:t>
            </a:r>
          </a:p>
          <a:p>
            <a:endParaRPr lang="en-GB" sz="2400" dirty="0">
              <a:solidFill>
                <a:schemeClr val="bg1"/>
              </a:solidFill>
            </a:endParaRPr>
          </a:p>
        </p:txBody>
      </p:sp>
    </p:spTree>
    <p:extLst>
      <p:ext uri="{BB962C8B-B14F-4D97-AF65-F5344CB8AC3E}">
        <p14:creationId xmlns:p14="http://schemas.microsoft.com/office/powerpoint/2010/main" val="278230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3528</TotalTime>
  <Words>1481</Words>
  <Application>Microsoft Office PowerPoint</Application>
  <PresentationFormat>Widescreen</PresentationFormat>
  <Paragraphs>324</Paragraphs>
  <Slides>32</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Using an Adapted Jake Knapp’s Design Sprint Approach to Create a BBC Bitesize AR Application </vt:lpstr>
      <vt:lpstr>The sprint team</vt:lpstr>
      <vt:lpstr>Overview</vt:lpstr>
      <vt:lpstr>Project Brief</vt:lpstr>
      <vt:lpstr>Design Sprint Structure</vt:lpstr>
      <vt:lpstr>Day 1 Map &amp; Sketch</vt:lpstr>
      <vt:lpstr>Project Goals</vt:lpstr>
      <vt:lpstr>BBC Bitesize Issues</vt:lpstr>
      <vt:lpstr>Sprint Questions</vt:lpstr>
      <vt:lpstr>Map</vt:lpstr>
      <vt:lpstr>Lightning Demos</vt:lpstr>
      <vt:lpstr>Lightning Demos - Examples</vt:lpstr>
      <vt:lpstr>Crazy 8s</vt:lpstr>
      <vt:lpstr>Solution Sketches</vt:lpstr>
      <vt:lpstr>Day 1 Key Findings</vt:lpstr>
      <vt:lpstr>Day 2 Decide &amp;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3 Testing</vt:lpstr>
      <vt:lpstr>PowerPoint Presentation</vt:lpstr>
      <vt:lpstr>PowerPoint Presentation</vt:lpstr>
      <vt:lpstr>PowerPoint Presentation</vt:lpstr>
      <vt:lpstr>PowerPoint Presentation</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lewis karisa</dc:creator>
  <cp:lastModifiedBy>Tim Davies</cp:lastModifiedBy>
  <cp:revision>44</cp:revision>
  <dcterms:created xsi:type="dcterms:W3CDTF">2020-01-04T18:28:42Z</dcterms:created>
  <dcterms:modified xsi:type="dcterms:W3CDTF">2020-01-08T13:06:40Z</dcterms:modified>
</cp:coreProperties>
</file>